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8D63A9E-B4C3-46C2-ACEB-6E27969BDD10}" type="datetimeFigureOut">
              <a:rPr lang="es-MX" smtClean="0"/>
              <a:pPr/>
              <a:t>02/02/2015</a:t>
            </a:fld>
            <a:endParaRPr lang="es-MX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43C95FD-155D-4199-A508-3D06846F5E4E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63A9E-B4C3-46C2-ACEB-6E27969BDD10}" type="datetimeFigureOut">
              <a:rPr lang="es-MX" smtClean="0"/>
              <a:pPr/>
              <a:t>02/02/2015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95FD-155D-4199-A508-3D06846F5E4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63A9E-B4C3-46C2-ACEB-6E27969BDD10}" type="datetimeFigureOut">
              <a:rPr lang="es-MX" smtClean="0"/>
              <a:pPr/>
              <a:t>02/02/2015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95FD-155D-4199-A508-3D06846F5E4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63A9E-B4C3-46C2-ACEB-6E27969BDD10}" type="datetimeFigureOut">
              <a:rPr lang="es-MX" smtClean="0"/>
              <a:pPr/>
              <a:t>02/02/2015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95FD-155D-4199-A508-3D06846F5E4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63A9E-B4C3-46C2-ACEB-6E27969BDD10}" type="datetimeFigureOut">
              <a:rPr lang="es-MX" smtClean="0"/>
              <a:pPr/>
              <a:t>02/02/2015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95FD-155D-4199-A508-3D06846F5E4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63A9E-B4C3-46C2-ACEB-6E27969BDD10}" type="datetimeFigureOut">
              <a:rPr lang="es-MX" smtClean="0"/>
              <a:pPr/>
              <a:t>02/02/2015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95FD-155D-4199-A508-3D06846F5E4E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63A9E-B4C3-46C2-ACEB-6E27969BDD10}" type="datetimeFigureOut">
              <a:rPr lang="es-MX" smtClean="0"/>
              <a:pPr/>
              <a:t>02/02/2015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95FD-155D-4199-A508-3D06846F5E4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63A9E-B4C3-46C2-ACEB-6E27969BDD10}" type="datetimeFigureOut">
              <a:rPr lang="es-MX" smtClean="0"/>
              <a:pPr/>
              <a:t>02/02/2015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95FD-155D-4199-A508-3D06846F5E4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63A9E-B4C3-46C2-ACEB-6E27969BDD10}" type="datetimeFigureOut">
              <a:rPr lang="es-MX" smtClean="0"/>
              <a:pPr/>
              <a:t>02/02/2015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95FD-155D-4199-A508-3D06846F5E4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63A9E-B4C3-46C2-ACEB-6E27969BDD10}" type="datetimeFigureOut">
              <a:rPr lang="es-MX" smtClean="0"/>
              <a:pPr/>
              <a:t>02/02/2015</a:t>
            </a:fld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95FD-155D-4199-A508-3D06846F5E4E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63A9E-B4C3-46C2-ACEB-6E27969BDD10}" type="datetimeFigureOut">
              <a:rPr lang="es-MX" smtClean="0"/>
              <a:pPr/>
              <a:t>02/02/2015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95FD-155D-4199-A508-3D06846F5E4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8D63A9E-B4C3-46C2-ACEB-6E27969BDD10}" type="datetimeFigureOut">
              <a:rPr lang="es-MX" smtClean="0"/>
              <a:pPr/>
              <a:t>02/02/2015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43C95FD-155D-4199-A508-3D06846F5E4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Bloque_comercial" TargetMode="External"/><Relationship Id="rId2" Type="http://schemas.openxmlformats.org/officeDocument/2006/relationships/hyperlink" Target="http://html.rincondelvago.com/principales-bloques-economicos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Bloques económicos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IE José Acevedo y Gómez</a:t>
            </a:r>
          </a:p>
          <a:p>
            <a:r>
              <a:rPr lang="es-MX" dirty="0" smtClean="0"/>
              <a:t>Negocios Internacionales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95536" y="692696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GLOBALIZACION DE MERCADOS</a:t>
            </a:r>
            <a:endParaRPr lang="es-CO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45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5002" y="78474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¿Qué es un bloque económico?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611560" y="2420888"/>
            <a:ext cx="3240360" cy="3816424"/>
          </a:xfrm>
        </p:spPr>
        <p:txBody>
          <a:bodyPr>
            <a:normAutofit fontScale="70000" lnSpcReduction="20000"/>
          </a:bodyPr>
          <a:lstStyle/>
          <a:p>
            <a:r>
              <a:rPr lang="es-MX" dirty="0"/>
              <a:t>Agrupamiento de varios </a:t>
            </a:r>
            <a:r>
              <a:rPr lang="es-MX" dirty="0" smtClean="0"/>
              <a:t>países </a:t>
            </a:r>
            <a:r>
              <a:rPr lang="es-MX" dirty="0"/>
              <a:t>de una </a:t>
            </a:r>
            <a:r>
              <a:rPr lang="es-MX" dirty="0" smtClean="0"/>
              <a:t>región </a:t>
            </a:r>
            <a:r>
              <a:rPr lang="es-MX" dirty="0"/>
              <a:t>que tiene como objetivo promover modelos </a:t>
            </a:r>
            <a:r>
              <a:rPr lang="es-MX" dirty="0" smtClean="0"/>
              <a:t>de vinculación económica </a:t>
            </a:r>
            <a:r>
              <a:rPr lang="es-MX" dirty="0"/>
              <a:t>y entendimiento, orientados a impulsar el desarrollo, la </a:t>
            </a:r>
            <a:r>
              <a:rPr lang="es-MX" dirty="0" smtClean="0"/>
              <a:t>integración económica </a:t>
            </a:r>
            <a:r>
              <a:rPr lang="es-MX" dirty="0"/>
              <a:t>y la </a:t>
            </a:r>
            <a:r>
              <a:rPr lang="es-MX" dirty="0" smtClean="0"/>
              <a:t>liberación </a:t>
            </a:r>
            <a:r>
              <a:rPr lang="es-MX" dirty="0"/>
              <a:t>comercial. Asimismo, busca </a:t>
            </a:r>
            <a:r>
              <a:rPr lang="es-MX" dirty="0" smtClean="0"/>
              <a:t>encontrar </a:t>
            </a:r>
            <a:r>
              <a:rPr lang="es-MX" dirty="0"/>
              <a:t>formulas agiles de </a:t>
            </a:r>
            <a:r>
              <a:rPr lang="es-MX" dirty="0" smtClean="0"/>
              <a:t>discusión </a:t>
            </a:r>
            <a:r>
              <a:rPr lang="es-MX" dirty="0"/>
              <a:t>y de acuerdo ante otros mecanismos multilaterales o bloques de otras regiones.</a:t>
            </a:r>
          </a:p>
          <a:p>
            <a:endParaRPr lang="es-MX" dirty="0"/>
          </a:p>
        </p:txBody>
      </p:sp>
      <p:pic>
        <p:nvPicPr>
          <p:cNvPr id="6146" name="Picture 2" descr="http://rusopedia.rt.com/images/publications/37/slide_issue_1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300750"/>
            <a:ext cx="4248472" cy="328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68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026" name="Picture 2" descr="http://contenidosdigitales.ulp.edu.ar/exe/geo-politica/u4_bloques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620688"/>
            <a:ext cx="3960440" cy="817160"/>
          </a:xfrm>
        </p:spPr>
        <p:txBody>
          <a:bodyPr>
            <a:noAutofit/>
          </a:bodyPr>
          <a:lstStyle/>
          <a:p>
            <a:r>
              <a:rPr lang="es-MX" sz="2800" dirty="0" smtClean="0"/>
              <a:t>Bloques económicos en América</a:t>
            </a:r>
            <a:endParaRPr lang="es-MX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067944" y="980728"/>
            <a:ext cx="4608512" cy="511256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es-MX" dirty="0"/>
          </a:p>
          <a:p>
            <a:r>
              <a:rPr lang="es-MX" dirty="0"/>
              <a:t>BLOQUES ECONOMICOS DE AMERICA:</a:t>
            </a:r>
          </a:p>
          <a:p>
            <a:endParaRPr lang="es-MX" dirty="0" smtClean="0"/>
          </a:p>
          <a:p>
            <a:r>
              <a:rPr lang="es-MX" dirty="0" smtClean="0"/>
              <a:t>MERCADO </a:t>
            </a:r>
            <a:r>
              <a:rPr lang="es-MX" dirty="0"/>
              <a:t>COMUN CENTROAMERICANO (MCCA) (13 de diciembre de 1960): Esta integrada por Guatemala, El Salvador, Honduras, Nicaragua y Costa Rica.</a:t>
            </a:r>
          </a:p>
          <a:p>
            <a:endParaRPr lang="es-MX" dirty="0" smtClean="0"/>
          </a:p>
          <a:p>
            <a:r>
              <a:rPr lang="es-MX" dirty="0" smtClean="0"/>
              <a:t>ASOCIACION </a:t>
            </a:r>
            <a:r>
              <a:rPr lang="es-MX" dirty="0"/>
              <a:t>LATINOAMERICANA DE INTEGRACION (ALADI) (1960): Es la casa de la integracion los </a:t>
            </a:r>
            <a:r>
              <a:rPr lang="es-MX" dirty="0" smtClean="0"/>
              <a:t>países </a:t>
            </a:r>
            <a:r>
              <a:rPr lang="es-MX" dirty="0"/>
              <a:t>de la comunidad andina (CAN), los </a:t>
            </a:r>
            <a:r>
              <a:rPr lang="es-MX" dirty="0" smtClean="0"/>
              <a:t>países </a:t>
            </a:r>
            <a:r>
              <a:rPr lang="es-MX" dirty="0"/>
              <a:t>de MERCOSUR, Chile y </a:t>
            </a:r>
            <a:r>
              <a:rPr lang="es-MX" dirty="0" smtClean="0"/>
              <a:t>México.</a:t>
            </a:r>
            <a:endParaRPr lang="es-MX" dirty="0"/>
          </a:p>
          <a:p>
            <a:endParaRPr lang="es-MX" dirty="0" smtClean="0"/>
          </a:p>
          <a:p>
            <a:r>
              <a:rPr lang="es-MX" dirty="0" smtClean="0"/>
              <a:t>MERCADO </a:t>
            </a:r>
            <a:r>
              <a:rPr lang="es-MX" dirty="0"/>
              <a:t>COMUN DEL SUR (MERCOSUR) (26 de marzo de 1991): Sus miembros son Argentina, Brasil, Paraguay, Uruguay, Venezuela y Bolivia.</a:t>
            </a:r>
          </a:p>
          <a:p>
            <a:endParaRPr lang="es-MX" dirty="0" smtClean="0"/>
          </a:p>
          <a:p>
            <a:r>
              <a:rPr lang="es-MX" dirty="0" smtClean="0"/>
              <a:t>UNION </a:t>
            </a:r>
            <a:r>
              <a:rPr lang="es-MX" dirty="0"/>
              <a:t>DE LAS NACIONES SURAMERICANAS (UNASUR) ( 18 de diciembre de 2004): Sus miembros son Argentina, Bolivia, Brasil, Chile, Colombia, Ecuador, Guayana, Paraguay, </a:t>
            </a:r>
            <a:r>
              <a:rPr lang="es-MX" dirty="0" smtClean="0"/>
              <a:t>Perú, Surinam, Uruguay </a:t>
            </a:r>
            <a:r>
              <a:rPr lang="es-MX" dirty="0"/>
              <a:t>y Venezuela.</a:t>
            </a:r>
          </a:p>
          <a:p>
            <a:endParaRPr lang="es-MX" dirty="0"/>
          </a:p>
        </p:txBody>
      </p:sp>
      <p:pic>
        <p:nvPicPr>
          <p:cNvPr id="2050" name="Picture 2" descr="http://4.bp.blogspot.com/-BwSyT7Dn2e8/UGo2H8pYkMI/AAAAAAABKcs/VK6jV7IA5bM/s1600/mapa-de-america-incluye-america-del-norte-america-central-y-america-del-s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799"/>
            <a:ext cx="3168352" cy="475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63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404664"/>
            <a:ext cx="3888432" cy="864096"/>
          </a:xfrm>
        </p:spPr>
        <p:txBody>
          <a:bodyPr>
            <a:noAutofit/>
          </a:bodyPr>
          <a:lstStyle/>
          <a:p>
            <a:r>
              <a:rPr lang="es-MX" sz="2800" dirty="0" smtClean="0"/>
              <a:t>Bloques económicos en Europa</a:t>
            </a:r>
            <a:endParaRPr lang="es-MX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3888433" cy="4680520"/>
          </a:xfrm>
        </p:spPr>
        <p:txBody>
          <a:bodyPr>
            <a:normAutofit fontScale="70000" lnSpcReduction="20000"/>
          </a:bodyPr>
          <a:lstStyle/>
          <a:p>
            <a:r>
              <a:rPr lang="es-MX" dirty="0"/>
              <a:t>BLOQUES ECONOMICOS DE EUROPA:</a:t>
            </a:r>
          </a:p>
          <a:p>
            <a:endParaRPr lang="es-MX" dirty="0" smtClean="0"/>
          </a:p>
          <a:p>
            <a:r>
              <a:rPr lang="es-MX" dirty="0" smtClean="0"/>
              <a:t>LA </a:t>
            </a:r>
            <a:r>
              <a:rPr lang="es-MX" dirty="0"/>
              <a:t>UNION EUROPEA: Esta integrada por 27 miembros los cuales son Austria, </a:t>
            </a:r>
            <a:r>
              <a:rPr lang="es-MX" dirty="0" smtClean="0"/>
              <a:t>Bélgica, </a:t>
            </a:r>
            <a:r>
              <a:rPr lang="es-MX" dirty="0"/>
              <a:t>Bulgaria, Chipre, Republica Checa, Dinamarca, Eslovaquia, Eslovenia, </a:t>
            </a:r>
            <a:r>
              <a:rPr lang="es-MX" dirty="0" smtClean="0"/>
              <a:t>España, </a:t>
            </a:r>
            <a:r>
              <a:rPr lang="es-MX" dirty="0"/>
              <a:t>Estonia, Finlandia, Francia, Alemania, Grecia, </a:t>
            </a:r>
            <a:r>
              <a:rPr lang="es-MX" dirty="0" smtClean="0"/>
              <a:t>Hungría, </a:t>
            </a:r>
            <a:r>
              <a:rPr lang="es-MX" dirty="0"/>
              <a:t>Irlanda, Italia, Letonia, Lituania, Luxemburgo, Malta, </a:t>
            </a:r>
            <a:r>
              <a:rPr lang="es-MX" dirty="0" smtClean="0"/>
              <a:t>Países </a:t>
            </a:r>
            <a:r>
              <a:rPr lang="es-MX" dirty="0"/>
              <a:t>Bajos, Polonia, Portugal, Reino Unido, Rumania y </a:t>
            </a:r>
            <a:r>
              <a:rPr lang="es-MX" dirty="0" smtClean="0"/>
              <a:t>Suecia.</a:t>
            </a:r>
            <a:endParaRPr lang="es-MX" dirty="0"/>
          </a:p>
          <a:p>
            <a:endParaRPr lang="es-MX" dirty="0" smtClean="0"/>
          </a:p>
          <a:p>
            <a:r>
              <a:rPr lang="es-MX" dirty="0" smtClean="0"/>
              <a:t>ASOCIACION </a:t>
            </a:r>
            <a:r>
              <a:rPr lang="es-MX" dirty="0"/>
              <a:t>EUROPEA DE LIBRE COMERCIO (EFTA) (4 ENERO DE 1960): Sus miembros son: Islandia, Noruega, Suiza y Liechtenstein.</a:t>
            </a:r>
          </a:p>
          <a:p>
            <a:endParaRPr lang="es-MX" dirty="0"/>
          </a:p>
        </p:txBody>
      </p:sp>
      <p:pic>
        <p:nvPicPr>
          <p:cNvPr id="3074" name="Picture 2" descr="http://www.el-area.com/europa/Imagenes/mapa-europ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28800"/>
            <a:ext cx="4205771" cy="412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46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404664"/>
            <a:ext cx="3600518" cy="889168"/>
          </a:xfrm>
        </p:spPr>
        <p:txBody>
          <a:bodyPr>
            <a:noAutofit/>
          </a:bodyPr>
          <a:lstStyle/>
          <a:p>
            <a:r>
              <a:rPr lang="es-MX" sz="2400" dirty="0" smtClean="0"/>
              <a:t>Bloques económicos en </a:t>
            </a:r>
            <a:r>
              <a:rPr lang="es-MX" sz="2400" dirty="0"/>
              <a:t>A</a:t>
            </a:r>
            <a:r>
              <a:rPr lang="es-MX" sz="2400" dirty="0" smtClean="0"/>
              <a:t>sia</a:t>
            </a:r>
            <a:endParaRPr lang="es-MX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39952" y="1700808"/>
            <a:ext cx="3960440" cy="4176464"/>
          </a:xfrm>
        </p:spPr>
        <p:txBody>
          <a:bodyPr>
            <a:normAutofit fontScale="40000" lnSpcReduction="20000"/>
          </a:bodyPr>
          <a:lstStyle/>
          <a:p>
            <a:endParaRPr lang="es-MX" sz="3500" dirty="0" smtClean="0"/>
          </a:p>
          <a:p>
            <a:r>
              <a:rPr lang="es-MX" sz="3500" dirty="0" smtClean="0"/>
              <a:t>ASEAN </a:t>
            </a:r>
            <a:r>
              <a:rPr lang="es-MX" sz="3500" dirty="0"/>
              <a:t>(Asociación de Naciones del Sudeste Asiático), compuesta por Singapur, Tailandia, Brunei, Indonesia, Malasia, Filipinas, Vietnam, Laos, Myanmar y Camboya.</a:t>
            </a:r>
            <a:br>
              <a:rPr lang="es-MX" sz="3500" dirty="0"/>
            </a:br>
            <a:r>
              <a:rPr lang="es-MX" sz="3500" dirty="0"/>
              <a:t/>
            </a:r>
            <a:br>
              <a:rPr lang="es-MX" sz="3500" dirty="0"/>
            </a:br>
            <a:r>
              <a:rPr lang="es-MX" sz="3500" dirty="0"/>
              <a:t>APEC (Cooperación Económica para Asia y el Pacífico), compuesta por Japón, China, Corea del Sur, Rusia, Taiwán, Singapur, Brunei, Vietnam y Tailandia, junto a otros países no pertenecientes al continente asiático.</a:t>
            </a:r>
            <a:br>
              <a:rPr lang="es-MX" sz="3500" dirty="0"/>
            </a:br>
            <a:r>
              <a:rPr lang="es-MX" sz="3500" dirty="0"/>
              <a:t/>
            </a:r>
            <a:br>
              <a:rPr lang="es-MX" sz="3500" dirty="0"/>
            </a:br>
            <a:r>
              <a:rPr lang="es-MX" sz="3500" dirty="0"/>
              <a:t>OPEP (Organización de países exportadores de petróleo), compuesta por Arabia Saudita, Emiratos Árabes Unidos, Irak, Irán y Kuwait, además de otros países africanos y americanos.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pic>
        <p:nvPicPr>
          <p:cNvPr id="4098" name="Picture 2" descr="http://1.bp.blogspot.com/-Zf2Ir2F1NF8/UIdl3voMSYI/AAAAAAAAEqg/4xOJx_tpGZ0/s1600/P%C3%A1ises+de+As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381000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20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620688"/>
            <a:ext cx="4176582" cy="1249208"/>
          </a:xfrm>
        </p:spPr>
        <p:txBody>
          <a:bodyPr>
            <a:noAutofit/>
          </a:bodyPr>
          <a:lstStyle/>
          <a:p>
            <a:r>
              <a:rPr lang="es-MX" sz="2800" dirty="0" smtClean="0"/>
              <a:t>Bloques económicos de África</a:t>
            </a:r>
            <a:endParaRPr lang="es-MX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2132856"/>
            <a:ext cx="3528507" cy="3625628"/>
          </a:xfrm>
        </p:spPr>
        <p:txBody>
          <a:bodyPr>
            <a:normAutofit fontScale="70000" lnSpcReduction="20000"/>
          </a:bodyPr>
          <a:lstStyle/>
          <a:p>
            <a:r>
              <a:rPr lang="es-MX" b="1" dirty="0"/>
              <a:t>África</a:t>
            </a:r>
          </a:p>
          <a:p>
            <a:r>
              <a:rPr lang="es-MX" dirty="0"/>
              <a:t>Acuerdo de Agadir</a:t>
            </a:r>
          </a:p>
          <a:p>
            <a:r>
              <a:rPr lang="es-MX" dirty="0"/>
              <a:t>Comunidad Africana Oriental (CAO o CAE)</a:t>
            </a:r>
          </a:p>
          <a:p>
            <a:r>
              <a:rPr lang="es-MX" dirty="0"/>
              <a:t>Unión Aduanera de África Austral (SACU)</a:t>
            </a:r>
          </a:p>
          <a:p>
            <a:r>
              <a:rPr lang="es-MX" dirty="0"/>
              <a:t>Comunidad Económica y Monetaria de África Central (CEMAC)</a:t>
            </a:r>
          </a:p>
          <a:p>
            <a:r>
              <a:rPr lang="es-MX" dirty="0"/>
              <a:t>Comunidad Económica Africana (AEC o CEA)</a:t>
            </a:r>
          </a:p>
          <a:p>
            <a:r>
              <a:rPr lang="es-MX" dirty="0"/>
              <a:t>Mercado Común de África Oriental y Austral (COMESA)</a:t>
            </a:r>
          </a:p>
          <a:p>
            <a:endParaRPr lang="es-MX" dirty="0"/>
          </a:p>
        </p:txBody>
      </p:sp>
      <p:pic>
        <p:nvPicPr>
          <p:cNvPr id="5122" name="Picture 2" descr="http://www.mapsnworld.com/africa/africa-political-m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24744"/>
            <a:ext cx="395375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87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620688"/>
            <a:ext cx="4176582" cy="792088"/>
          </a:xfrm>
        </p:spPr>
        <p:txBody>
          <a:bodyPr>
            <a:noAutofit/>
          </a:bodyPr>
          <a:lstStyle/>
          <a:p>
            <a:r>
              <a:rPr lang="es-MX" sz="2800" dirty="0" smtClean="0"/>
              <a:t>Bloques económicos de Oceanía</a:t>
            </a:r>
            <a:endParaRPr lang="es-MX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508104" y="2125989"/>
            <a:ext cx="2880320" cy="3465200"/>
          </a:xfrm>
        </p:spPr>
        <p:txBody>
          <a:bodyPr>
            <a:normAutofit fontScale="62500" lnSpcReduction="20000"/>
          </a:bodyPr>
          <a:lstStyle/>
          <a:p>
            <a:r>
              <a:rPr lang="es-MX" dirty="0"/>
              <a:t>El </a:t>
            </a:r>
            <a:r>
              <a:rPr lang="es-MX" b="1" dirty="0"/>
              <a:t>Foro de las Islas del Pacífico</a:t>
            </a:r>
            <a:r>
              <a:rPr lang="es-MX" dirty="0"/>
              <a:t>, comúnmente abreviado PIF (</a:t>
            </a:r>
            <a:r>
              <a:rPr lang="es-MX" i="1" dirty="0"/>
              <a:t>Pacific Islands Forum</a:t>
            </a:r>
            <a:r>
              <a:rPr lang="es-MX" dirty="0"/>
              <a:t>), es la principal organización panregional </a:t>
            </a:r>
            <a:r>
              <a:rPr lang="es-MX" dirty="0" smtClean="0"/>
              <a:t>de Oceanía</a:t>
            </a:r>
            <a:r>
              <a:rPr lang="es-MX" dirty="0"/>
              <a:t>. Nació en el año 1971 como </a:t>
            </a:r>
            <a:r>
              <a:rPr lang="es-MX" i="1" dirty="0"/>
              <a:t>Foro del Pacífico Sur</a:t>
            </a:r>
            <a:r>
              <a:rPr lang="es-MX" dirty="0"/>
              <a:t> y en2000 tomó su nombre actual. Está compuesto por los 14 estados independientes y 2 dependencias del continente mas 2 países observadores que se encuentran en proceso de </a:t>
            </a:r>
            <a:r>
              <a:rPr lang="es-MX" dirty="0" smtClean="0"/>
              <a:t>descolonización.</a:t>
            </a:r>
            <a:endParaRPr lang="es-MX" dirty="0"/>
          </a:p>
        </p:txBody>
      </p:sp>
      <p:pic>
        <p:nvPicPr>
          <p:cNvPr id="1067" name="Picture 43" descr="http://www.mapsnworld.com/political-world-map/australia-oceania-m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4623537" cy="431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4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16016" y="-99392"/>
            <a:ext cx="3240360" cy="745152"/>
          </a:xfrm>
        </p:spPr>
        <p:txBody>
          <a:bodyPr/>
          <a:lstStyle/>
          <a:p>
            <a:pPr algn="ctr"/>
            <a:r>
              <a:rPr lang="es-CO" b="1" dirty="0" smtClean="0">
                <a:solidFill>
                  <a:schemeClr val="bg1">
                    <a:lumMod val="95000"/>
                  </a:schemeClr>
                </a:solidFill>
              </a:rPr>
              <a:t>ACTIVIDAD</a:t>
            </a:r>
            <a:endParaRPr lang="es-CO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836713"/>
            <a:ext cx="7920880" cy="273630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525780" indent="-457200">
              <a:buFont typeface="+mj-lt"/>
              <a:buAutoNum type="arabicPeriod"/>
            </a:pPr>
            <a:r>
              <a:rPr lang="es-CO" dirty="0" smtClean="0"/>
              <a:t>Explique en qué consisten los dos tipos de acuerdos comerciales que existen entre los bloques económicos.</a:t>
            </a:r>
          </a:p>
          <a:p>
            <a:pPr marL="525780" indent="-457200">
              <a:buFont typeface="+mj-lt"/>
              <a:buAutoNum type="arabicPeriod"/>
            </a:pPr>
            <a:r>
              <a:rPr lang="es-CO" dirty="0" smtClean="0"/>
              <a:t>Cuáles son los objetivos de la Unión Europea</a:t>
            </a:r>
          </a:p>
          <a:p>
            <a:pPr marL="525780" indent="-457200">
              <a:buFont typeface="+mj-lt"/>
              <a:buAutoNum type="arabicPeriod"/>
            </a:pPr>
            <a:r>
              <a:rPr lang="es-CO" dirty="0" smtClean="0"/>
              <a:t>Cuáles son las instituciones y organismos de la Unión Europea</a:t>
            </a:r>
          </a:p>
          <a:p>
            <a:pPr marL="525780" indent="-457200">
              <a:buFont typeface="+mj-lt"/>
              <a:buAutoNum type="arabicPeriod"/>
            </a:pPr>
            <a:r>
              <a:rPr lang="es-CO" dirty="0" smtClean="0"/>
              <a:t>Cuáles son los países de la UE que han adoptado el Euro y cuáles no.</a:t>
            </a:r>
          </a:p>
          <a:p>
            <a:pPr marL="525780" indent="-457200">
              <a:buFont typeface="+mj-lt"/>
              <a:buAutoNum type="arabicPeriod"/>
            </a:pPr>
            <a:r>
              <a:rPr lang="es-CO" dirty="0" smtClean="0"/>
              <a:t>Qué países  y cuáles son los objetivos del TLCAN</a:t>
            </a:r>
          </a:p>
          <a:p>
            <a:pPr marL="525780" indent="-457200">
              <a:buFont typeface="+mj-lt"/>
              <a:buAutoNum type="arabicPeriod"/>
            </a:pPr>
            <a:r>
              <a:rPr lang="es-CO" dirty="0" smtClean="0"/>
              <a:t>Cuáles son los cinco tigres asiáticos y cuáles son las características de sus trabajadores</a:t>
            </a:r>
          </a:p>
          <a:p>
            <a:pPr marL="68580" indent="0">
              <a:buNone/>
            </a:pPr>
            <a:r>
              <a:rPr lang="es-CO" b="1" dirty="0">
                <a:solidFill>
                  <a:srgbClr val="00B0F0"/>
                </a:solidFill>
              </a:rPr>
              <a:t>Fuente: </a:t>
            </a:r>
            <a:r>
              <a:rPr lang="es-CO" sz="1500" dirty="0">
                <a:hlinkClick r:id="rId2"/>
              </a:rPr>
              <a:t>http://html.rincondelvago.com/principales-bloques-economicos.html</a:t>
            </a:r>
            <a:endParaRPr lang="es-CO" sz="1500" dirty="0" smtClean="0"/>
          </a:p>
          <a:p>
            <a:pPr marL="525780" indent="-457200">
              <a:buFont typeface="+mj-lt"/>
              <a:buAutoNum type="arabicPeriod"/>
            </a:pPr>
            <a:endParaRPr lang="es-CO" dirty="0" smtClean="0"/>
          </a:p>
          <a:p>
            <a:endParaRPr lang="es-CO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683568" y="3717032"/>
            <a:ext cx="7920880" cy="26642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5780" indent="-457200">
              <a:buFont typeface="+mj-lt"/>
              <a:buAutoNum type="arabicPeriod" startAt="7"/>
            </a:pPr>
            <a:r>
              <a:rPr lang="es-CO" dirty="0" smtClean="0"/>
              <a:t>Qué tipos de bloques comerciales existen actualmente</a:t>
            </a:r>
          </a:p>
          <a:p>
            <a:pPr marL="525780" indent="-457200">
              <a:buFont typeface="+mj-lt"/>
              <a:buAutoNum type="arabicPeriod" startAt="7"/>
            </a:pPr>
            <a:r>
              <a:rPr lang="es-CO" dirty="0" smtClean="0"/>
              <a:t>Realice un listado de los bloques económicos con:</a:t>
            </a:r>
          </a:p>
          <a:p>
            <a:pPr marL="822960" lvl="1" indent="-457200">
              <a:buFont typeface="+mj-lt"/>
              <a:buAutoNum type="arabicPeriod"/>
            </a:pPr>
            <a:r>
              <a:rPr lang="es-CO" dirty="0" smtClean="0"/>
              <a:t>Nombre</a:t>
            </a:r>
          </a:p>
          <a:p>
            <a:pPr marL="822960" lvl="1" indent="-457200">
              <a:buFont typeface="+mj-lt"/>
              <a:buAutoNum type="arabicPeriod"/>
            </a:pPr>
            <a:r>
              <a:rPr lang="es-CO" dirty="0" smtClean="0"/>
              <a:t>Acrónimo</a:t>
            </a:r>
          </a:p>
          <a:p>
            <a:pPr marL="822960" lvl="1" indent="-457200">
              <a:buFont typeface="+mj-lt"/>
              <a:buAutoNum type="arabicPeriod"/>
            </a:pPr>
            <a:r>
              <a:rPr lang="es-CO" dirty="0" smtClean="0"/>
              <a:t>Países Miembros</a:t>
            </a:r>
          </a:p>
          <a:p>
            <a:pPr marL="68580" indent="0">
              <a:buNone/>
            </a:pPr>
            <a:r>
              <a:rPr lang="es-CO" b="1" dirty="0" smtClean="0">
                <a:solidFill>
                  <a:srgbClr val="00B0F0"/>
                </a:solidFill>
              </a:rPr>
              <a:t>Fuente: </a:t>
            </a:r>
            <a:r>
              <a:rPr lang="es-CO" sz="1500" dirty="0">
                <a:hlinkClick r:id="rId3"/>
              </a:rPr>
              <a:t>http://es.wikipedia.org/wiki/Bloque_comercial</a:t>
            </a:r>
            <a:endParaRPr lang="es-CO" dirty="0" smtClean="0"/>
          </a:p>
          <a:p>
            <a:endParaRPr lang="es-C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124</TotalTime>
  <Words>475</Words>
  <Application>Microsoft Office PowerPoint</Application>
  <PresentationFormat>Presentación en pantalla (4:3)</PresentationFormat>
  <Paragraphs>50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Austin</vt:lpstr>
      <vt:lpstr>Bloques económicos</vt:lpstr>
      <vt:lpstr>¿Qué es un bloque económico?</vt:lpstr>
      <vt:lpstr>Presentación de PowerPoint</vt:lpstr>
      <vt:lpstr>Bloques económicos en América</vt:lpstr>
      <vt:lpstr>Bloques económicos en Europa</vt:lpstr>
      <vt:lpstr>Bloques económicos en Asia</vt:lpstr>
      <vt:lpstr>Bloques económicos de África</vt:lpstr>
      <vt:lpstr>Bloques económicos de Oceanía</vt:lpstr>
      <vt:lpstr>ACTIVIDAD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Bloques económicos</dc:title>
  <dc:creator>Any</dc:creator>
  <cp:lastModifiedBy>TABLERO_DIGITAL_JAG</cp:lastModifiedBy>
  <cp:revision>12</cp:revision>
  <dcterms:created xsi:type="dcterms:W3CDTF">2013-01-16T23:05:57Z</dcterms:created>
  <dcterms:modified xsi:type="dcterms:W3CDTF">2015-02-02T16:36:54Z</dcterms:modified>
</cp:coreProperties>
</file>