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6" r:id="rId9"/>
    <p:sldId id="264" r:id="rId10"/>
    <p:sldId id="265" r:id="rId11"/>
    <p:sldId id="257" r:id="rId12"/>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7E21D19C-1A53-4D52-9C62-42EBF7F95F7B}" type="datetimeFigureOut">
              <a:rPr lang="es-CO" smtClean="0"/>
              <a:t>26/01/2015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9E1D1FD9-ACDE-4F95-8A8F-3C9B97CE1C87}" type="slidenum">
              <a:rPr lang="es-CO" smtClean="0"/>
              <a:t>‹Nº›</a:t>
            </a:fld>
            <a:endParaRPr lang="es-CO"/>
          </a:p>
        </p:txBody>
      </p:sp>
    </p:spTree>
    <p:extLst>
      <p:ext uri="{BB962C8B-B14F-4D97-AF65-F5344CB8AC3E}">
        <p14:creationId xmlns:p14="http://schemas.microsoft.com/office/powerpoint/2010/main" val="996346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E21D19C-1A53-4D52-9C62-42EBF7F95F7B}" type="datetimeFigureOut">
              <a:rPr lang="es-CO" smtClean="0"/>
              <a:t>26/01/2015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9E1D1FD9-ACDE-4F95-8A8F-3C9B97CE1C87}" type="slidenum">
              <a:rPr lang="es-CO" smtClean="0"/>
              <a:t>‹Nº›</a:t>
            </a:fld>
            <a:endParaRPr lang="es-CO"/>
          </a:p>
        </p:txBody>
      </p:sp>
    </p:spTree>
    <p:extLst>
      <p:ext uri="{BB962C8B-B14F-4D97-AF65-F5344CB8AC3E}">
        <p14:creationId xmlns:p14="http://schemas.microsoft.com/office/powerpoint/2010/main" val="1933870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E21D19C-1A53-4D52-9C62-42EBF7F95F7B}" type="datetimeFigureOut">
              <a:rPr lang="es-CO" smtClean="0"/>
              <a:t>26/01/2015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9E1D1FD9-ACDE-4F95-8A8F-3C9B97CE1C87}" type="slidenum">
              <a:rPr lang="es-CO" smtClean="0"/>
              <a:t>‹Nº›</a:t>
            </a:fld>
            <a:endParaRPr lang="es-CO"/>
          </a:p>
        </p:txBody>
      </p:sp>
    </p:spTree>
    <p:extLst>
      <p:ext uri="{BB962C8B-B14F-4D97-AF65-F5344CB8AC3E}">
        <p14:creationId xmlns:p14="http://schemas.microsoft.com/office/powerpoint/2010/main" val="3162385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E21D19C-1A53-4D52-9C62-42EBF7F95F7B}" type="datetimeFigureOut">
              <a:rPr lang="es-CO" smtClean="0"/>
              <a:t>26/01/2015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9E1D1FD9-ACDE-4F95-8A8F-3C9B97CE1C87}" type="slidenum">
              <a:rPr lang="es-CO" smtClean="0"/>
              <a:t>‹Nº›</a:t>
            </a:fld>
            <a:endParaRPr lang="es-CO"/>
          </a:p>
        </p:txBody>
      </p:sp>
    </p:spTree>
    <p:extLst>
      <p:ext uri="{BB962C8B-B14F-4D97-AF65-F5344CB8AC3E}">
        <p14:creationId xmlns:p14="http://schemas.microsoft.com/office/powerpoint/2010/main" val="1669252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E21D19C-1A53-4D52-9C62-42EBF7F95F7B}" type="datetimeFigureOut">
              <a:rPr lang="es-CO" smtClean="0"/>
              <a:t>26/01/2015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9E1D1FD9-ACDE-4F95-8A8F-3C9B97CE1C87}" type="slidenum">
              <a:rPr lang="es-CO" smtClean="0"/>
              <a:t>‹Nº›</a:t>
            </a:fld>
            <a:endParaRPr lang="es-CO"/>
          </a:p>
        </p:txBody>
      </p:sp>
    </p:spTree>
    <p:extLst>
      <p:ext uri="{BB962C8B-B14F-4D97-AF65-F5344CB8AC3E}">
        <p14:creationId xmlns:p14="http://schemas.microsoft.com/office/powerpoint/2010/main" val="405763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7E21D19C-1A53-4D52-9C62-42EBF7F95F7B}" type="datetimeFigureOut">
              <a:rPr lang="es-CO" smtClean="0"/>
              <a:t>26/01/2015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9E1D1FD9-ACDE-4F95-8A8F-3C9B97CE1C87}" type="slidenum">
              <a:rPr lang="es-CO" smtClean="0"/>
              <a:t>‹Nº›</a:t>
            </a:fld>
            <a:endParaRPr lang="es-CO"/>
          </a:p>
        </p:txBody>
      </p:sp>
    </p:spTree>
    <p:extLst>
      <p:ext uri="{BB962C8B-B14F-4D97-AF65-F5344CB8AC3E}">
        <p14:creationId xmlns:p14="http://schemas.microsoft.com/office/powerpoint/2010/main" val="4054806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7E21D19C-1A53-4D52-9C62-42EBF7F95F7B}" type="datetimeFigureOut">
              <a:rPr lang="es-CO" smtClean="0"/>
              <a:t>26/01/2015</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9E1D1FD9-ACDE-4F95-8A8F-3C9B97CE1C87}" type="slidenum">
              <a:rPr lang="es-CO" smtClean="0"/>
              <a:t>‹Nº›</a:t>
            </a:fld>
            <a:endParaRPr lang="es-CO"/>
          </a:p>
        </p:txBody>
      </p:sp>
    </p:spTree>
    <p:extLst>
      <p:ext uri="{BB962C8B-B14F-4D97-AF65-F5344CB8AC3E}">
        <p14:creationId xmlns:p14="http://schemas.microsoft.com/office/powerpoint/2010/main" val="3195077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7E21D19C-1A53-4D52-9C62-42EBF7F95F7B}" type="datetimeFigureOut">
              <a:rPr lang="es-CO" smtClean="0"/>
              <a:t>26/01/2015</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9E1D1FD9-ACDE-4F95-8A8F-3C9B97CE1C87}" type="slidenum">
              <a:rPr lang="es-CO" smtClean="0"/>
              <a:t>‹Nº›</a:t>
            </a:fld>
            <a:endParaRPr lang="es-CO"/>
          </a:p>
        </p:txBody>
      </p:sp>
    </p:spTree>
    <p:extLst>
      <p:ext uri="{BB962C8B-B14F-4D97-AF65-F5344CB8AC3E}">
        <p14:creationId xmlns:p14="http://schemas.microsoft.com/office/powerpoint/2010/main" val="346290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E21D19C-1A53-4D52-9C62-42EBF7F95F7B}" type="datetimeFigureOut">
              <a:rPr lang="es-CO" smtClean="0"/>
              <a:t>26/01/2015</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9E1D1FD9-ACDE-4F95-8A8F-3C9B97CE1C87}" type="slidenum">
              <a:rPr lang="es-CO" smtClean="0"/>
              <a:t>‹Nº›</a:t>
            </a:fld>
            <a:endParaRPr lang="es-CO"/>
          </a:p>
        </p:txBody>
      </p:sp>
    </p:spTree>
    <p:extLst>
      <p:ext uri="{BB962C8B-B14F-4D97-AF65-F5344CB8AC3E}">
        <p14:creationId xmlns:p14="http://schemas.microsoft.com/office/powerpoint/2010/main" val="4217697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E21D19C-1A53-4D52-9C62-42EBF7F95F7B}" type="datetimeFigureOut">
              <a:rPr lang="es-CO" smtClean="0"/>
              <a:t>26/01/2015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9E1D1FD9-ACDE-4F95-8A8F-3C9B97CE1C87}" type="slidenum">
              <a:rPr lang="es-CO" smtClean="0"/>
              <a:t>‹Nº›</a:t>
            </a:fld>
            <a:endParaRPr lang="es-CO"/>
          </a:p>
        </p:txBody>
      </p:sp>
    </p:spTree>
    <p:extLst>
      <p:ext uri="{BB962C8B-B14F-4D97-AF65-F5344CB8AC3E}">
        <p14:creationId xmlns:p14="http://schemas.microsoft.com/office/powerpoint/2010/main" val="4137235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E21D19C-1A53-4D52-9C62-42EBF7F95F7B}" type="datetimeFigureOut">
              <a:rPr lang="es-CO" smtClean="0"/>
              <a:t>26/01/2015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9E1D1FD9-ACDE-4F95-8A8F-3C9B97CE1C87}" type="slidenum">
              <a:rPr lang="es-CO" smtClean="0"/>
              <a:t>‹Nº›</a:t>
            </a:fld>
            <a:endParaRPr lang="es-CO"/>
          </a:p>
        </p:txBody>
      </p:sp>
    </p:spTree>
    <p:extLst>
      <p:ext uri="{BB962C8B-B14F-4D97-AF65-F5344CB8AC3E}">
        <p14:creationId xmlns:p14="http://schemas.microsoft.com/office/powerpoint/2010/main" val="805475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21D19C-1A53-4D52-9C62-42EBF7F95F7B}" type="datetimeFigureOut">
              <a:rPr lang="es-CO" smtClean="0"/>
              <a:t>26/01/2015</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1D1FD9-ACDE-4F95-8A8F-3C9B97CE1C87}" type="slidenum">
              <a:rPr lang="es-CO" smtClean="0"/>
              <a:t>‹Nº›</a:t>
            </a:fld>
            <a:endParaRPr lang="es-CO"/>
          </a:p>
        </p:txBody>
      </p:sp>
    </p:spTree>
    <p:extLst>
      <p:ext uri="{BB962C8B-B14F-4D97-AF65-F5344CB8AC3E}">
        <p14:creationId xmlns:p14="http://schemas.microsoft.com/office/powerpoint/2010/main" val="2086430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cD2u437fGJM"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_tradnl" sz="2400" dirty="0"/>
              <a:t>11.3. </a:t>
            </a:r>
            <a:r>
              <a:rPr lang="es-ES_tradnl" sz="2400" dirty="0" smtClean="0"/>
              <a:t>La </a:t>
            </a:r>
            <a:r>
              <a:rPr lang="es-ES_tradnl" sz="2400" dirty="0"/>
              <a:t>globalización económica mundial</a:t>
            </a:r>
            <a:endParaRPr lang="es-CO" sz="2400" dirty="0"/>
          </a:p>
        </p:txBody>
      </p:sp>
      <p:sp>
        <p:nvSpPr>
          <p:cNvPr id="6" name="5 Marcador de texto"/>
          <p:cNvSpPr>
            <a:spLocks noGrp="1"/>
          </p:cNvSpPr>
          <p:nvPr>
            <p:ph type="body" sz="half" idx="2"/>
          </p:nvPr>
        </p:nvSpPr>
        <p:spPr/>
        <p:txBody>
          <a:bodyPr/>
          <a:lstStyle/>
          <a:p>
            <a:r>
              <a:rPr lang="es-ES_tradnl" sz="2200" dirty="0"/>
              <a:t>Para todas las naciones es perentorio integrarse a la dinámica de la globalización, por lo cual ha surgido la necesidad de agruparse y de firmar tratados y acuerdos comerciales para conformar bloques y participar en un mercado único mundial, con las mejores garantías posibles.</a:t>
            </a:r>
            <a:endParaRPr lang="es-CO" sz="2200" dirty="0"/>
          </a:p>
          <a:p>
            <a:endParaRPr lang="es-CO" dirty="0"/>
          </a:p>
        </p:txBody>
      </p:sp>
      <p:pic>
        <p:nvPicPr>
          <p:cNvPr id="1026" name="Picture 2" descr="http://www.theventureonline.com/wp-content/uploads/2011/11/TLC-300x200.jpg"/>
          <p:cNvPicPr>
            <a:picLocks noChangeAspect="1" noChangeArrowheads="1"/>
          </p:cNvPicPr>
          <p:nvPr/>
        </p:nvPicPr>
        <p:blipFill rotWithShape="1">
          <a:blip r:embed="rId2">
            <a:extLst>
              <a:ext uri="{28A0092B-C50C-407E-A947-70E740481C1C}">
                <a14:useLocalDpi xmlns:a14="http://schemas.microsoft.com/office/drawing/2010/main" val="0"/>
              </a:ext>
            </a:extLst>
          </a:blip>
          <a:srcRect l="6956" r="7763"/>
          <a:stretch/>
        </p:blipFill>
        <p:spPr bwMode="auto">
          <a:xfrm>
            <a:off x="3510136" y="908720"/>
            <a:ext cx="5292436" cy="4137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752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sz="half" idx="2"/>
          </p:nvPr>
        </p:nvSpPr>
        <p:spPr>
          <a:xfrm>
            <a:off x="457200" y="1435100"/>
            <a:ext cx="4618856" cy="4691063"/>
          </a:xfrm>
        </p:spPr>
        <p:txBody>
          <a:bodyPr>
            <a:normAutofit/>
          </a:bodyPr>
          <a:lstStyle/>
          <a:p>
            <a:pPr marL="457200" indent="-457200">
              <a:buAutoNum type="arabicPeriod"/>
            </a:pPr>
            <a:r>
              <a:rPr lang="es-ES_tradnl" sz="2400" dirty="0" smtClean="0"/>
              <a:t>¿</a:t>
            </a:r>
            <a:r>
              <a:rPr lang="es-ES_tradnl" sz="2400" dirty="0"/>
              <a:t>Qué estrategias llevan a cabo las naciones para incorporarse al mundo </a:t>
            </a:r>
            <a:r>
              <a:rPr lang="es-ES_tradnl" sz="2400" dirty="0" smtClean="0"/>
              <a:t>globalizado?</a:t>
            </a:r>
          </a:p>
          <a:p>
            <a:pPr marL="457200" indent="-457200">
              <a:buAutoNum type="arabicPeriod"/>
            </a:pPr>
            <a:r>
              <a:rPr lang="es-ES_tradnl" sz="2400" dirty="0" smtClean="0"/>
              <a:t>  </a:t>
            </a:r>
            <a:r>
              <a:rPr lang="es-ES_tradnl" sz="2400" dirty="0"/>
              <a:t>Explica las implicaciones de ser competente en el mundo globalizado.</a:t>
            </a:r>
            <a:endParaRPr lang="es-CO" sz="2400" dirty="0"/>
          </a:p>
          <a:p>
            <a:endParaRPr lang="es-CO" sz="1800" dirty="0"/>
          </a:p>
          <a:p>
            <a:endParaRPr lang="es-CO" dirty="0"/>
          </a:p>
        </p:txBody>
      </p:sp>
      <p:pic>
        <p:nvPicPr>
          <p:cNvPr id="10242" name="Picture 2" descr="http://www.clipartguide.com/_named_clipart_images/0511-1008-1618-5662_Cartoon_of_a_Bored_Kid_Doing_Homework_clipart_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548680"/>
            <a:ext cx="3333750" cy="3152775"/>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395536" y="3933056"/>
            <a:ext cx="8352928" cy="1938992"/>
          </a:xfrm>
          <a:prstGeom prst="rect">
            <a:avLst/>
          </a:prstGeom>
        </p:spPr>
        <p:txBody>
          <a:bodyPr wrap="square">
            <a:spAutoFit/>
          </a:bodyPr>
          <a:lstStyle/>
          <a:p>
            <a:r>
              <a:rPr lang="es-ES_tradnl" sz="2400" dirty="0" smtClean="0"/>
              <a:t>3. Menciona las ventajas y desventajas de la globalización.</a:t>
            </a:r>
          </a:p>
          <a:p>
            <a:r>
              <a:rPr lang="es-ES_tradnl" sz="2400" dirty="0" smtClean="0"/>
              <a:t> </a:t>
            </a:r>
            <a:endParaRPr lang="es-CO" sz="2400" dirty="0" smtClean="0"/>
          </a:p>
          <a:p>
            <a:r>
              <a:rPr lang="es-ES_tradnl" sz="2400" dirty="0" smtClean="0"/>
              <a:t>4. Busca una noticia reciente que ponga en evidencia el fenómeno de la globalización y presenta al curso tus conclusiones.</a:t>
            </a:r>
            <a:endParaRPr lang="es-CO" sz="2400" dirty="0"/>
          </a:p>
        </p:txBody>
      </p:sp>
      <p:sp>
        <p:nvSpPr>
          <p:cNvPr id="4" name="3 Título"/>
          <p:cNvSpPr>
            <a:spLocks noGrp="1"/>
          </p:cNvSpPr>
          <p:nvPr>
            <p:ph type="title"/>
          </p:nvPr>
        </p:nvSpPr>
        <p:spPr>
          <a:xfrm>
            <a:off x="317870" y="188640"/>
            <a:ext cx="6419056" cy="1162050"/>
          </a:xfrm>
        </p:spPr>
        <p:txBody>
          <a:bodyPr>
            <a:normAutofit/>
          </a:bodyPr>
          <a:lstStyle/>
          <a:p>
            <a:r>
              <a:rPr lang="es-ES_tradnl" sz="3200" dirty="0"/>
              <a:t>11.3. </a:t>
            </a:r>
            <a:r>
              <a:rPr lang="es-ES_tradnl" sz="3200" dirty="0" smtClean="0"/>
              <a:t>La </a:t>
            </a:r>
            <a:r>
              <a:rPr lang="es-ES_tradnl" sz="3200" dirty="0"/>
              <a:t>globalización económica mundial</a:t>
            </a:r>
            <a:endParaRPr lang="es-CO" sz="3200" dirty="0"/>
          </a:p>
        </p:txBody>
      </p:sp>
    </p:spTree>
    <p:extLst>
      <p:ext uri="{BB962C8B-B14F-4D97-AF65-F5344CB8AC3E}">
        <p14:creationId xmlns:p14="http://schemas.microsoft.com/office/powerpoint/2010/main" val="15057327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VIDEO:</a:t>
            </a:r>
            <a:br>
              <a:rPr lang="es-CO" dirty="0" smtClean="0"/>
            </a:br>
            <a:endParaRPr lang="es-CO" dirty="0"/>
          </a:p>
        </p:txBody>
      </p:sp>
      <p:sp>
        <p:nvSpPr>
          <p:cNvPr id="4" name="3 Marcador de texto"/>
          <p:cNvSpPr>
            <a:spLocks noGrp="1"/>
          </p:cNvSpPr>
          <p:nvPr>
            <p:ph type="body" sz="half" idx="2"/>
          </p:nvPr>
        </p:nvSpPr>
        <p:spPr/>
        <p:txBody>
          <a:bodyPr/>
          <a:lstStyle/>
          <a:p>
            <a:endParaRPr lang="es-CO" dirty="0"/>
          </a:p>
          <a:p>
            <a:r>
              <a:rPr lang="es-CO" sz="2800" dirty="0"/>
              <a:t>La Batalla por la Economía Mundial</a:t>
            </a:r>
          </a:p>
          <a:p>
            <a:endParaRPr lang="es-CO" dirty="0" smtClean="0"/>
          </a:p>
          <a:p>
            <a:endParaRPr lang="es-CO" dirty="0"/>
          </a:p>
          <a:p>
            <a:r>
              <a:rPr lang="es-CO" dirty="0" smtClean="0"/>
              <a:t>Link:</a:t>
            </a:r>
            <a:endParaRPr lang="es-CO" dirty="0"/>
          </a:p>
          <a:p>
            <a:r>
              <a:rPr lang="es-CO" dirty="0" smtClean="0">
                <a:hlinkClick r:id="rId2"/>
              </a:rPr>
              <a:t>https://www.youtube.com/watch?v=cD2u437fGJM</a:t>
            </a:r>
            <a:endParaRPr lang="es-CO" dirty="0" smtClean="0"/>
          </a:p>
          <a:p>
            <a:endParaRPr lang="es-CO" dirty="0"/>
          </a:p>
          <a:p>
            <a:r>
              <a:rPr lang="es-CO" dirty="0" smtClean="0"/>
              <a:t>Duración:  53 min.</a:t>
            </a:r>
          </a:p>
          <a:p>
            <a:endParaRPr lang="es-CO" dirty="0" smtClean="0"/>
          </a:p>
          <a:p>
            <a:r>
              <a:rPr lang="es-CO" dirty="0" smtClean="0"/>
              <a:t>Realice un ensayo critico sobre lo visto en el video anterior</a:t>
            </a:r>
            <a:endParaRPr lang="es-CO" dirty="0"/>
          </a:p>
        </p:txBody>
      </p:sp>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936" r="34072" b="10038"/>
          <a:stretch/>
        </p:blipFill>
        <p:spPr bwMode="auto">
          <a:xfrm>
            <a:off x="3491879" y="1628800"/>
            <a:ext cx="5535305" cy="3871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5 Conector recto"/>
          <p:cNvCxnSpPr/>
          <p:nvPr/>
        </p:nvCxnSpPr>
        <p:spPr>
          <a:xfrm>
            <a:off x="179512" y="1124744"/>
            <a:ext cx="884767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415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www.ambientum.com/img_boletin/noticia/chopo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1626" y="4581128"/>
            <a:ext cx="2857500" cy="2105026"/>
          </a:xfrm>
          <a:prstGeom prst="rect">
            <a:avLst/>
          </a:prstGeom>
          <a:noFill/>
          <a:extLst>
            <a:ext uri="{909E8E84-426E-40DD-AFC4-6F175D3DCCD1}">
              <a14:hiddenFill xmlns:a14="http://schemas.microsoft.com/office/drawing/2010/main">
                <a:solidFill>
                  <a:srgbClr val="FFFFFF"/>
                </a:solidFill>
              </a14:hiddenFill>
            </a:ext>
          </a:extLst>
        </p:spPr>
      </p:pic>
      <p:sp>
        <p:nvSpPr>
          <p:cNvPr id="4" name="3 Título"/>
          <p:cNvSpPr>
            <a:spLocks noGrp="1"/>
          </p:cNvSpPr>
          <p:nvPr>
            <p:ph type="title"/>
          </p:nvPr>
        </p:nvSpPr>
        <p:spPr/>
        <p:txBody>
          <a:bodyPr/>
          <a:lstStyle/>
          <a:p>
            <a:r>
              <a:rPr lang="es-ES_tradnl" dirty="0"/>
              <a:t>11.3. </a:t>
            </a:r>
            <a:r>
              <a:rPr lang="es-ES_tradnl" dirty="0" smtClean="0"/>
              <a:t>La </a:t>
            </a:r>
            <a:r>
              <a:rPr lang="es-ES_tradnl" dirty="0"/>
              <a:t>globalización económica mundial</a:t>
            </a:r>
            <a:endParaRPr lang="es-CO" dirty="0"/>
          </a:p>
        </p:txBody>
      </p:sp>
      <p:sp>
        <p:nvSpPr>
          <p:cNvPr id="6" name="5 Marcador de texto"/>
          <p:cNvSpPr>
            <a:spLocks noGrp="1"/>
          </p:cNvSpPr>
          <p:nvPr>
            <p:ph type="body" sz="half" idx="2"/>
          </p:nvPr>
        </p:nvSpPr>
        <p:spPr/>
        <p:txBody>
          <a:bodyPr>
            <a:normAutofit fontScale="85000" lnSpcReduction="20000"/>
          </a:bodyPr>
          <a:lstStyle/>
          <a:p>
            <a:r>
              <a:rPr lang="es-ES_tradnl" sz="2400" dirty="0"/>
              <a:t>Integrarse a la globalización implica para cada nación adaptar sus sistemas y modos de producción para hacerlos competitivos en el contexto internacional. Para ello es necesario implementar reformas en cuanto al régimen de exportaciones e importaciones, al régimen laboral y tributario y a la participación del Estado en la economía, dejando el rol principal a las empresas del sector privado.</a:t>
            </a:r>
            <a:endParaRPr lang="es-CO" sz="2400" dirty="0"/>
          </a:p>
          <a:p>
            <a:endParaRPr lang="es-CO" dirty="0"/>
          </a:p>
        </p:txBody>
      </p:sp>
      <p:pic>
        <p:nvPicPr>
          <p:cNvPr id="2050" name="Picture 2" descr="http://www.ellitoral.com/diarios/2001/03/10/economia1/Econ-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4139" y="317780"/>
            <a:ext cx="4209225" cy="23762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1.bp.blogspot.com/-vu3rJNoUoL8/TYe3Y6ZYmAI/AAAAAAAABoo/01qtNkd9KeA/s1600/mercedes-benz-motor-camiones-OM-471-2011-abpn-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276872"/>
            <a:ext cx="3894480" cy="2595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780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_tradnl" dirty="0"/>
              <a:t>11.3. </a:t>
            </a:r>
            <a:r>
              <a:rPr lang="es-ES_tradnl" dirty="0" smtClean="0"/>
              <a:t>La </a:t>
            </a:r>
            <a:r>
              <a:rPr lang="es-ES_tradnl" dirty="0"/>
              <a:t>globalización económica mundial</a:t>
            </a:r>
            <a:endParaRPr lang="es-CO" dirty="0"/>
          </a:p>
        </p:txBody>
      </p:sp>
      <p:sp>
        <p:nvSpPr>
          <p:cNvPr id="6" name="5 Marcador de texto"/>
          <p:cNvSpPr>
            <a:spLocks noGrp="1"/>
          </p:cNvSpPr>
          <p:nvPr>
            <p:ph type="body" sz="half" idx="2"/>
          </p:nvPr>
        </p:nvSpPr>
        <p:spPr/>
        <p:txBody>
          <a:bodyPr>
            <a:normAutofit fontScale="85000" lnSpcReduction="20000"/>
          </a:bodyPr>
          <a:lstStyle/>
          <a:p>
            <a:r>
              <a:rPr lang="es-ES_tradnl" sz="2400" dirty="0"/>
              <a:t>Para el caso de Colombia, se observa cómo los últimos gobiernos han puesto en marcha políticas de privatización de empresas de servicios públicos, de entidades financieras y de empresas de comunicaciones, industriales y comerciales. Así mismo, se ha modificado la legislación para privilegiar la inversión extranjera y facilitar el retorno de utilidades a los inversionistas, la salida de capitales y el flujo de dineros hacia el exterior.</a:t>
            </a:r>
            <a:endParaRPr lang="es-CO" sz="2400" dirty="0"/>
          </a:p>
          <a:p>
            <a:endParaRPr lang="es-CO" dirty="0"/>
          </a:p>
        </p:txBody>
      </p:sp>
      <p:pic>
        <p:nvPicPr>
          <p:cNvPr id="3074" name="Picture 2" descr="http://www.lared.com.co/logos1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476672"/>
            <a:ext cx="5170136" cy="5047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780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principioseinstrumentos.files.wordpress.com/2012/09/oferta-y-deman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340768"/>
            <a:ext cx="5948096" cy="4104456"/>
          </a:xfrm>
          <a:prstGeom prst="rect">
            <a:avLst/>
          </a:prstGeom>
          <a:noFill/>
          <a:extLst>
            <a:ext uri="{909E8E84-426E-40DD-AFC4-6F175D3DCCD1}">
              <a14:hiddenFill xmlns:a14="http://schemas.microsoft.com/office/drawing/2010/main">
                <a:solidFill>
                  <a:srgbClr val="FFFFFF"/>
                </a:solidFill>
              </a14:hiddenFill>
            </a:ext>
          </a:extLst>
        </p:spPr>
      </p:pic>
      <p:sp>
        <p:nvSpPr>
          <p:cNvPr id="4" name="3 Título"/>
          <p:cNvSpPr>
            <a:spLocks noGrp="1"/>
          </p:cNvSpPr>
          <p:nvPr>
            <p:ph type="title"/>
          </p:nvPr>
        </p:nvSpPr>
        <p:spPr/>
        <p:txBody>
          <a:bodyPr/>
          <a:lstStyle/>
          <a:p>
            <a:r>
              <a:rPr lang="es-ES_tradnl" dirty="0"/>
              <a:t>11.3. </a:t>
            </a:r>
            <a:r>
              <a:rPr lang="es-ES_tradnl" dirty="0" smtClean="0"/>
              <a:t>La </a:t>
            </a:r>
            <a:r>
              <a:rPr lang="es-ES_tradnl" dirty="0"/>
              <a:t>globalización económica mundial</a:t>
            </a:r>
            <a:endParaRPr lang="es-CO" dirty="0"/>
          </a:p>
        </p:txBody>
      </p:sp>
      <p:sp>
        <p:nvSpPr>
          <p:cNvPr id="6" name="5 Marcador de texto"/>
          <p:cNvSpPr>
            <a:spLocks noGrp="1"/>
          </p:cNvSpPr>
          <p:nvPr>
            <p:ph type="body" sz="half" idx="2"/>
          </p:nvPr>
        </p:nvSpPr>
        <p:spPr>
          <a:xfrm>
            <a:off x="179512" y="1700808"/>
            <a:ext cx="3008313" cy="3381238"/>
          </a:xfrm>
        </p:spPr>
        <p:txBody>
          <a:bodyPr>
            <a:normAutofit/>
          </a:bodyPr>
          <a:lstStyle/>
          <a:p>
            <a:r>
              <a:rPr lang="es-ES_tradnl" sz="2000" dirty="0"/>
              <a:t>La globalización, igualmente, ha puesto en primer plano la importancia de la competitividad, entendida como la capacidad de integrarse al mercado mundial con un manejo adecuado de precios, calidad y servicio al cliente.</a:t>
            </a:r>
            <a:endParaRPr lang="es-CO" sz="2000" dirty="0"/>
          </a:p>
          <a:p>
            <a:endParaRPr lang="es-CO" dirty="0"/>
          </a:p>
        </p:txBody>
      </p:sp>
    </p:spTree>
    <p:extLst>
      <p:ext uri="{BB962C8B-B14F-4D97-AF65-F5344CB8AC3E}">
        <p14:creationId xmlns:p14="http://schemas.microsoft.com/office/powerpoint/2010/main" val="36362903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cronicadearagon.es/wp-content/uploads/2010/09/2010-09-13_competitivida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052735"/>
            <a:ext cx="5715000" cy="4038601"/>
          </a:xfrm>
          <a:prstGeom prst="rect">
            <a:avLst/>
          </a:prstGeom>
          <a:noFill/>
          <a:extLst>
            <a:ext uri="{909E8E84-426E-40DD-AFC4-6F175D3DCCD1}">
              <a14:hiddenFill xmlns:a14="http://schemas.microsoft.com/office/drawing/2010/main">
                <a:solidFill>
                  <a:srgbClr val="FFFFFF"/>
                </a:solidFill>
              </a14:hiddenFill>
            </a:ext>
          </a:extLst>
        </p:spPr>
      </p:pic>
      <p:sp>
        <p:nvSpPr>
          <p:cNvPr id="4" name="3 Título"/>
          <p:cNvSpPr>
            <a:spLocks noGrp="1"/>
          </p:cNvSpPr>
          <p:nvPr>
            <p:ph type="title"/>
          </p:nvPr>
        </p:nvSpPr>
        <p:spPr/>
        <p:txBody>
          <a:bodyPr/>
          <a:lstStyle/>
          <a:p>
            <a:r>
              <a:rPr lang="es-ES_tradnl" dirty="0"/>
              <a:t>11.3. </a:t>
            </a:r>
            <a:r>
              <a:rPr lang="es-ES_tradnl" dirty="0" smtClean="0"/>
              <a:t>La </a:t>
            </a:r>
            <a:r>
              <a:rPr lang="es-ES_tradnl" dirty="0"/>
              <a:t>globalización económica mundial</a:t>
            </a:r>
            <a:endParaRPr lang="es-CO" dirty="0"/>
          </a:p>
        </p:txBody>
      </p:sp>
      <p:sp>
        <p:nvSpPr>
          <p:cNvPr id="6" name="5 Marcador de texto"/>
          <p:cNvSpPr>
            <a:spLocks noGrp="1"/>
          </p:cNvSpPr>
          <p:nvPr>
            <p:ph type="body" sz="half" idx="2"/>
          </p:nvPr>
        </p:nvSpPr>
        <p:spPr/>
        <p:txBody>
          <a:bodyPr>
            <a:normAutofit/>
          </a:bodyPr>
          <a:lstStyle/>
          <a:p>
            <a:r>
              <a:rPr lang="es-ES_tradnl" sz="2000" dirty="0"/>
              <a:t>Este concepto de competitividad obliga a países y sociedades a incorporar nuevos factores como calidad del recurso humano, estabilidad política, disponibilidad y manejo de la información, infraestructura social, desarrollo científico y tecnológico, y adecuar su legislación en torno a estos desarrollos.</a:t>
            </a:r>
            <a:endParaRPr lang="es-CO" sz="2000" dirty="0"/>
          </a:p>
          <a:p>
            <a:endParaRPr lang="es-CO" sz="2000" dirty="0"/>
          </a:p>
          <a:p>
            <a:endParaRPr lang="es-CO" dirty="0"/>
          </a:p>
        </p:txBody>
      </p:sp>
    </p:spTree>
    <p:extLst>
      <p:ext uri="{BB962C8B-B14F-4D97-AF65-F5344CB8AC3E}">
        <p14:creationId xmlns:p14="http://schemas.microsoft.com/office/powerpoint/2010/main" val="3737060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_tradnl" dirty="0"/>
              <a:t>11.3. </a:t>
            </a:r>
            <a:r>
              <a:rPr lang="es-ES_tradnl" dirty="0" smtClean="0"/>
              <a:t>La </a:t>
            </a:r>
            <a:r>
              <a:rPr lang="es-ES_tradnl" dirty="0"/>
              <a:t>globalización económica mundial</a:t>
            </a:r>
            <a:endParaRPr lang="es-CO" dirty="0"/>
          </a:p>
        </p:txBody>
      </p:sp>
      <p:sp>
        <p:nvSpPr>
          <p:cNvPr id="6" name="5 Marcador de texto"/>
          <p:cNvSpPr>
            <a:spLocks noGrp="1"/>
          </p:cNvSpPr>
          <p:nvPr>
            <p:ph type="body" sz="half" idx="2"/>
          </p:nvPr>
        </p:nvSpPr>
        <p:spPr>
          <a:xfrm>
            <a:off x="457200" y="1435100"/>
            <a:ext cx="3008313" cy="5234260"/>
          </a:xfrm>
        </p:spPr>
        <p:txBody>
          <a:bodyPr>
            <a:normAutofit fontScale="92500" lnSpcReduction="20000"/>
          </a:bodyPr>
          <a:lstStyle/>
          <a:p>
            <a:r>
              <a:rPr lang="es-ES_tradnl" sz="2000" dirty="0"/>
              <a:t>El impacto de la globalización abarca todos los campos de la sociedad, pero este no es homogéneo y se evidencian mayores niveles de crecimiento en algunos campos; de la misma manera, los beneficios tampoco son para todos los países por igual. Los países más desarrollados tienen ventajas sobre los demás porque sus sistemas productivos son más sólidos, presentan mayor desarrollo tecnológico y su productividad es más alta. Esto significa que las empresas de los países pobres no pueden competir con propiedad y muchas de ellas afrontan quiebras</a:t>
            </a:r>
            <a:r>
              <a:rPr lang="es-ES_tradnl" sz="2000" dirty="0" smtClean="0"/>
              <a:t>.</a:t>
            </a:r>
            <a:endParaRPr lang="es-CO" sz="2000" dirty="0"/>
          </a:p>
          <a:p>
            <a:endParaRPr lang="es-CO" dirty="0"/>
          </a:p>
        </p:txBody>
      </p:sp>
      <p:pic>
        <p:nvPicPr>
          <p:cNvPr id="6146" name="Picture 2" descr="http://sauce.pntic.mec.es/jotero/Emigra1/embudo.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347864" y="0"/>
            <a:ext cx="5405834" cy="6840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548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monografias.com/trabajos102/dios-mercado-religion-del-siglo-xxi/image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980727"/>
            <a:ext cx="5520233" cy="4876801"/>
          </a:xfrm>
          <a:prstGeom prst="rect">
            <a:avLst/>
          </a:prstGeom>
          <a:noFill/>
          <a:extLst>
            <a:ext uri="{909E8E84-426E-40DD-AFC4-6F175D3DCCD1}">
              <a14:hiddenFill xmlns:a14="http://schemas.microsoft.com/office/drawing/2010/main">
                <a:solidFill>
                  <a:srgbClr val="FFFFFF"/>
                </a:solidFill>
              </a14:hiddenFill>
            </a:ext>
          </a:extLst>
        </p:spPr>
      </p:pic>
      <p:sp>
        <p:nvSpPr>
          <p:cNvPr id="4" name="3 Título"/>
          <p:cNvSpPr>
            <a:spLocks noGrp="1"/>
          </p:cNvSpPr>
          <p:nvPr>
            <p:ph type="title"/>
          </p:nvPr>
        </p:nvSpPr>
        <p:spPr/>
        <p:txBody>
          <a:bodyPr/>
          <a:lstStyle/>
          <a:p>
            <a:r>
              <a:rPr lang="es-ES_tradnl" dirty="0"/>
              <a:t>11.3. </a:t>
            </a:r>
            <a:r>
              <a:rPr lang="es-ES_tradnl" dirty="0" smtClean="0"/>
              <a:t>La </a:t>
            </a:r>
            <a:r>
              <a:rPr lang="es-ES_tradnl" dirty="0"/>
              <a:t>globalización económica mundial</a:t>
            </a:r>
            <a:endParaRPr lang="es-CO" dirty="0"/>
          </a:p>
        </p:txBody>
      </p:sp>
      <p:sp>
        <p:nvSpPr>
          <p:cNvPr id="6" name="5 Marcador de texto"/>
          <p:cNvSpPr>
            <a:spLocks noGrp="1"/>
          </p:cNvSpPr>
          <p:nvPr>
            <p:ph type="body" sz="half" idx="2"/>
          </p:nvPr>
        </p:nvSpPr>
        <p:spPr/>
        <p:txBody>
          <a:bodyPr>
            <a:normAutofit fontScale="92500" lnSpcReduction="10000"/>
          </a:bodyPr>
          <a:lstStyle/>
          <a:p>
            <a:r>
              <a:rPr lang="es-ES_tradnl" sz="1800" dirty="0"/>
              <a:t>Se observa, entonces, que las grandes beneficiadas son las grandes empresas trasnacionales, con consecuencias sociales y económicas nocivas para los países del Tercer Mundo, en razón a que en estas naciones la estructura industrial está integrada en mayor medida por medianas o pequeñas empresas con escaso desarrollo tecnológico y que por lo tanto no tienen capacidad para competir y son absorbidas por las más grandes, o desaparecen con las correspondientes consecuencias de desempleo y estancamiento social. </a:t>
            </a:r>
            <a:endParaRPr lang="es-CO" sz="1800" dirty="0"/>
          </a:p>
          <a:p>
            <a:endParaRPr lang="es-CO" dirty="0"/>
          </a:p>
        </p:txBody>
      </p:sp>
    </p:spTree>
    <p:extLst>
      <p:ext uri="{BB962C8B-B14F-4D97-AF65-F5344CB8AC3E}">
        <p14:creationId xmlns:p14="http://schemas.microsoft.com/office/powerpoint/2010/main" val="1686748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mg827.imageshack.us/img827/4513/fmcgsflbashx.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1" y="908720"/>
            <a:ext cx="8794861" cy="5522440"/>
          </a:xfrm>
          <a:prstGeom prst="rect">
            <a:avLst/>
          </a:prstGeom>
          <a:noFill/>
          <a:extLst>
            <a:ext uri="{909E8E84-426E-40DD-AFC4-6F175D3DCCD1}">
              <a14:hiddenFill xmlns:a14="http://schemas.microsoft.com/office/drawing/2010/main">
                <a:solidFill>
                  <a:srgbClr val="FFFFFF"/>
                </a:solidFill>
              </a14:hiddenFill>
            </a:ext>
          </a:extLst>
        </p:spPr>
      </p:pic>
      <p:sp>
        <p:nvSpPr>
          <p:cNvPr id="5" name="4 Rectángulo"/>
          <p:cNvSpPr/>
          <p:nvPr/>
        </p:nvSpPr>
        <p:spPr>
          <a:xfrm>
            <a:off x="-19148" y="247103"/>
            <a:ext cx="9163147" cy="461665"/>
          </a:xfrm>
          <a:prstGeom prst="rect">
            <a:avLst/>
          </a:prstGeom>
        </p:spPr>
        <p:txBody>
          <a:bodyPr wrap="square">
            <a:spAutoFit/>
          </a:bodyPr>
          <a:lstStyle/>
          <a:p>
            <a:pPr algn="ctr"/>
            <a:r>
              <a:rPr lang="es-CO" sz="2400" b="1" dirty="0"/>
              <a:t>10 empresas multinacionales controlan el 90% de los alimentos</a:t>
            </a:r>
          </a:p>
        </p:txBody>
      </p:sp>
    </p:spTree>
    <p:extLst>
      <p:ext uri="{BB962C8B-B14F-4D97-AF65-F5344CB8AC3E}">
        <p14:creationId xmlns:p14="http://schemas.microsoft.com/office/powerpoint/2010/main" val="1836064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_tradnl" dirty="0"/>
              <a:t>11.3. </a:t>
            </a:r>
            <a:r>
              <a:rPr lang="es-ES_tradnl" dirty="0" smtClean="0"/>
              <a:t>La </a:t>
            </a:r>
            <a:r>
              <a:rPr lang="es-ES_tradnl" dirty="0"/>
              <a:t>globalización económica mundial</a:t>
            </a:r>
            <a:endParaRPr lang="es-CO" dirty="0"/>
          </a:p>
        </p:txBody>
      </p:sp>
      <p:sp>
        <p:nvSpPr>
          <p:cNvPr id="6" name="5 Marcador de texto"/>
          <p:cNvSpPr>
            <a:spLocks noGrp="1"/>
          </p:cNvSpPr>
          <p:nvPr>
            <p:ph type="body" sz="half" idx="2"/>
          </p:nvPr>
        </p:nvSpPr>
        <p:spPr>
          <a:xfrm>
            <a:off x="457200" y="1435100"/>
            <a:ext cx="8363272" cy="4691063"/>
          </a:xfrm>
        </p:spPr>
        <p:txBody>
          <a:bodyPr>
            <a:normAutofit/>
          </a:bodyPr>
          <a:lstStyle/>
          <a:p>
            <a:r>
              <a:rPr lang="es-ES_tradnl" sz="1800" dirty="0"/>
              <a:t>Sin embargo, en los países subdesarrollados se han visto beneficiados pequeños grupos o élites propietarias de empresas que han incorporado en sus procesos productivos el modelo internacional. </a:t>
            </a:r>
            <a:endParaRPr lang="es-CO" sz="1800" dirty="0"/>
          </a:p>
          <a:p>
            <a:endParaRPr lang="es-CO" sz="1800" dirty="0"/>
          </a:p>
          <a:p>
            <a:endParaRPr lang="es-CO" dirty="0"/>
          </a:p>
        </p:txBody>
      </p:sp>
      <p:pic>
        <p:nvPicPr>
          <p:cNvPr id="9218" name="Picture 2" descr="http://1.bp.blogspot.com/_89NAx3Hk5xc/TOiMILTgjXI/AAAAAAAAAC0/3YqagbRsI4w/s640/Nuevo+Adobe+Photoshop+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556945"/>
            <a:ext cx="7502268" cy="4203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4373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628</Words>
  <Application>Microsoft Office PowerPoint</Application>
  <PresentationFormat>Presentación en pantalla (4:3)</PresentationFormat>
  <Paragraphs>34</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11.3. La globalización económica mundial</vt:lpstr>
      <vt:lpstr>11.3. La globalización económica mundial</vt:lpstr>
      <vt:lpstr>11.3. La globalización económica mundial</vt:lpstr>
      <vt:lpstr>11.3. La globalización económica mundial</vt:lpstr>
      <vt:lpstr>11.3. La globalización económica mundial</vt:lpstr>
      <vt:lpstr>11.3. La globalización económica mundial</vt:lpstr>
      <vt:lpstr>11.3. La globalización económica mundial</vt:lpstr>
      <vt:lpstr>Presentación de PowerPoint</vt:lpstr>
      <vt:lpstr>11.3. La globalización económica mundial</vt:lpstr>
      <vt:lpstr>11.3. La globalización económica mundial</vt:lpstr>
      <vt:lpstr>VIDEO: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11.3. La globalización económica mundial</dc:title>
  <dc:creator>TABLERO_DIGITAL_JAG</dc:creator>
  <cp:lastModifiedBy>TABLERO_DIGITAL_JAG</cp:lastModifiedBy>
  <cp:revision>6</cp:revision>
  <dcterms:created xsi:type="dcterms:W3CDTF">2015-01-26T16:13:19Z</dcterms:created>
  <dcterms:modified xsi:type="dcterms:W3CDTF">2015-01-26T17:03:57Z</dcterms:modified>
</cp:coreProperties>
</file>