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607" autoAdjust="0"/>
  </p:normalViewPr>
  <p:slideViewPr>
    <p:cSldViewPr>
      <p:cViewPr>
        <p:scale>
          <a:sx n="90" d="100"/>
          <a:sy n="90" d="100"/>
        </p:scale>
        <p:origin x="6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F21D1-BE0A-405C-A00B-19AA90A375DC}" type="datetimeFigureOut">
              <a:rPr lang="es-CO" smtClean="0"/>
              <a:pPr/>
              <a:t>20/01/2014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6B8AB-8DA0-441D-A784-FE45444AA62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docid=pg_wLOM0EvWm4M&amp;tbnid=T22ZXhRXdOS3gM:&amp;ved=0CAUQjRw&amp;url=http://dg60159.blogspot.com/&amp;ei=6WnbUdnqC4nY9ATqqYGwDQ&amp;bvm=bv.48705608,d.eWU&amp;psig=AFQjCNFcf2yY3NuJFEGNVLfIl-StzjqeCw&amp;ust=137342034104883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.co/url?sa=i&amp;rct=j&amp;q=&amp;esrc=s&amp;frm=1&amp;source=images&amp;cd=&amp;cad=rja&amp;docid=8AMZtVsXgM0zbM&amp;tbnid=MMYnqAl7oyO8NM:&amp;ved=0CAUQjRw&amp;url=http://franquiciasyfranquicias.com/blog/como-mejorar-los-negocios-internacionales/&amp;ei=h2rbUcemN4SA9gTeoIGADQ&amp;bvm=bv.48705608,d.eWU&amp;psig=AFQjCNHqtrURzp-igbs58FM3bGFqBdw9yw&amp;ust=137342052533669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CONTENIDOS PRIMER </a:t>
            </a:r>
            <a:r>
              <a:rPr lang="es-CO" dirty="0" smtClean="0"/>
              <a:t>PERIODO</a:t>
            </a:r>
            <a:br>
              <a:rPr lang="es-CO" dirty="0" smtClean="0"/>
            </a:br>
            <a:r>
              <a:rPr lang="es-CO" dirty="0" smtClean="0"/>
              <a:t>NEGOCIOS INTERNACIONALES 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es-CO" dirty="0" smtClean="0"/>
              <a:t>TEMA GENERAL: GLOBALIZACIÓN Y NEGOCIOS INTERNACIONALES.</a:t>
            </a:r>
          </a:p>
          <a:p>
            <a:pPr lvl="0"/>
            <a:r>
              <a:rPr lang="es-CO" dirty="0" smtClean="0"/>
              <a:t>Globalización de mercados.</a:t>
            </a:r>
          </a:p>
          <a:p>
            <a:pPr lvl="0"/>
            <a:r>
              <a:rPr lang="es-CO" dirty="0" smtClean="0"/>
              <a:t>Globalización de la producción.</a:t>
            </a:r>
          </a:p>
          <a:p>
            <a:pPr lvl="0"/>
            <a:r>
              <a:rPr lang="es-CO" dirty="0" smtClean="0"/>
              <a:t>Factores detonantes de la globalización.</a:t>
            </a:r>
          </a:p>
          <a:p>
            <a:pPr lvl="0"/>
            <a:r>
              <a:rPr lang="es-CO" dirty="0" smtClean="0"/>
              <a:t>Administración en el mercado global.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357158" y="1357298"/>
            <a:ext cx="82153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/>
          <a:lstStyle/>
          <a:p>
            <a:r>
              <a:rPr lang="es-CO" dirty="0" smtClean="0"/>
              <a:t>LOGROS PRIMER PERIODO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CO" dirty="0" smtClean="0"/>
              <a:t>TEMA GENERAL: ACTIVIDAD ECONÓMICA </a:t>
            </a:r>
          </a:p>
          <a:p>
            <a:r>
              <a:rPr lang="es-CO" dirty="0" smtClean="0"/>
              <a:t>Analiza el porqué las compañías realiza negocios internacionales y las razones del crecimiento acelerado de éstos.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Contextualiza con otras disciplinas (ciencias sociales) en el conocimiento del ámbito de los negocios internacionales.</a:t>
            </a:r>
          </a:p>
          <a:p>
            <a:endParaRPr lang="es-CO" dirty="0" smtClean="0"/>
          </a:p>
          <a:p>
            <a:r>
              <a:rPr lang="es-CO" dirty="0" smtClean="0"/>
              <a:t>Conoce historias de grandes emprendimientos a nivel mundial.</a:t>
            </a:r>
          </a:p>
          <a:p>
            <a:endParaRPr lang="es-CO" dirty="0" smtClean="0"/>
          </a:p>
          <a:p>
            <a:r>
              <a:rPr lang="es-CO" dirty="0" smtClean="0"/>
              <a:t>Reconoce las características en la globalización de los mercados y la producción.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Explica algunos factores detonantes en la globalización de la economía mundial.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pPr marL="971550" lvl="1" indent="-514350">
              <a:buFont typeface="+mj-lt"/>
              <a:buAutoNum type="arabicPeriod"/>
            </a:pPr>
            <a:endParaRPr lang="es-CO" dirty="0" smtClean="0"/>
          </a:p>
        </p:txBody>
      </p:sp>
      <p:cxnSp>
        <p:nvCxnSpPr>
          <p:cNvPr id="7" name="6 Conector recto"/>
          <p:cNvCxnSpPr/>
          <p:nvPr/>
        </p:nvCxnSpPr>
        <p:spPr>
          <a:xfrm>
            <a:off x="357158" y="714356"/>
            <a:ext cx="82153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SEGUNDO PERIODO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s-CO" dirty="0"/>
              <a:t>Panoramas cambiantes en la globalización.</a:t>
            </a:r>
          </a:p>
          <a:p>
            <a:pPr marL="0" lvl="1" indent="360363">
              <a:buNone/>
            </a:pPr>
            <a:r>
              <a:rPr lang="es-CO" dirty="0">
                <a:solidFill>
                  <a:srgbClr val="FF0000"/>
                </a:solidFill>
              </a:rPr>
              <a:t>COMERCIO GLOBAL Y CONDICIONES DE INVERSIÓN</a:t>
            </a:r>
            <a:r>
              <a:rPr lang="es-CO" dirty="0" smtClean="0">
                <a:solidFill>
                  <a:srgbClr val="FF0000"/>
                </a:solidFill>
              </a:rPr>
              <a:t>.</a:t>
            </a:r>
            <a:r>
              <a:rPr lang="es-CO" dirty="0">
                <a:solidFill>
                  <a:srgbClr val="FF0000"/>
                </a:solidFill>
              </a:rPr>
              <a:t> </a:t>
            </a:r>
          </a:p>
          <a:p>
            <a:pPr lvl="1"/>
            <a:r>
              <a:rPr lang="es-CO" dirty="0">
                <a:solidFill>
                  <a:srgbClr val="FF0000"/>
                </a:solidFill>
              </a:rPr>
              <a:t>Teorías del Comercio Internacional.</a:t>
            </a:r>
          </a:p>
          <a:p>
            <a:pPr lvl="1"/>
            <a:r>
              <a:rPr lang="es-CO" dirty="0">
                <a:solidFill>
                  <a:srgbClr val="FF0000"/>
                </a:solidFill>
              </a:rPr>
              <a:t>La </a:t>
            </a:r>
            <a:r>
              <a:rPr lang="es-CO" dirty="0" smtClean="0">
                <a:solidFill>
                  <a:srgbClr val="FF0000"/>
                </a:solidFill>
              </a:rPr>
              <a:t>Economía </a:t>
            </a:r>
            <a:r>
              <a:rPr lang="es-CO" dirty="0">
                <a:solidFill>
                  <a:srgbClr val="FF0000"/>
                </a:solidFill>
              </a:rPr>
              <a:t>Política del Comercio Internacional</a:t>
            </a:r>
            <a:r>
              <a:rPr lang="es-CO" dirty="0" smtClean="0">
                <a:solidFill>
                  <a:srgbClr val="FF0000"/>
                </a:solidFill>
              </a:rPr>
              <a:t>.</a:t>
            </a:r>
          </a:p>
          <a:p>
            <a:pPr lvl="1">
              <a:buNone/>
            </a:pPr>
            <a:r>
              <a:rPr lang="es-CO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INVERSION EXTRANJERA DIRECTA</a:t>
            </a:r>
            <a:r>
              <a:rPr lang="es-CO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CO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lvl="0"/>
            <a:r>
              <a:rPr lang="es-CO" dirty="0">
                <a:solidFill>
                  <a:srgbClr val="00B050"/>
                </a:solidFill>
              </a:rPr>
              <a:t>Inversión Extranjera Directa en la Economía Mundial.</a:t>
            </a:r>
          </a:p>
          <a:p>
            <a:pPr lvl="0"/>
            <a:r>
              <a:rPr lang="es-CO" dirty="0">
                <a:solidFill>
                  <a:srgbClr val="00B050"/>
                </a:solidFill>
              </a:rPr>
              <a:t>Inversión Extranjera Directa Horizontal</a:t>
            </a:r>
          </a:p>
          <a:p>
            <a:pPr lvl="0"/>
            <a:r>
              <a:rPr lang="es-CO" dirty="0">
                <a:solidFill>
                  <a:srgbClr val="00B050"/>
                </a:solidFill>
              </a:rPr>
              <a:t>Inversión Extranjera Directa Vertical.</a:t>
            </a:r>
          </a:p>
          <a:p>
            <a:pPr lvl="0"/>
            <a:r>
              <a:rPr lang="es-CO" dirty="0">
                <a:solidFill>
                  <a:srgbClr val="00B050"/>
                </a:solidFill>
              </a:rPr>
              <a:t>Economía Política de la Inversión Extranjera Directa.</a:t>
            </a:r>
          </a:p>
          <a:p>
            <a:pPr lvl="1">
              <a:buNone/>
            </a:pPr>
            <a:endParaRPr lang="es-CO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LOGROS </a:t>
            </a:r>
            <a:r>
              <a:rPr lang="es-CO" smtClean="0"/>
              <a:t>GRADO 11 </a:t>
            </a:r>
            <a:r>
              <a:rPr lang="es-CO" dirty="0" smtClean="0"/>
              <a:t>SEGUNDO 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00200"/>
            <a:ext cx="8572560" cy="50435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CO" dirty="0" smtClean="0"/>
              <a:t>Contextualiza con el contenido de otras asignaturas (área financiera empresarial y las ciencias sociales) los motivos de la inversión extranjera.</a:t>
            </a:r>
          </a:p>
          <a:p>
            <a:r>
              <a:rPr lang="es-CO" dirty="0" smtClean="0"/>
              <a:t>Sabe explicar el motivo de que inversionistas y gobiernos conciban de diferente manera las inversiones directas y las inversiones de portafolio.</a:t>
            </a:r>
          </a:p>
          <a:p>
            <a:r>
              <a:rPr lang="es-CO" dirty="0" smtClean="0"/>
              <a:t>Entiende y explica los procesos de inversión extranjera directa en un país.</a:t>
            </a:r>
          </a:p>
          <a:p>
            <a:r>
              <a:rPr lang="es-CO" dirty="0" smtClean="0"/>
              <a:t>Explica con sus palabras teorías de comercio internacional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3er. PERIODO CONTENIDOS</a:t>
            </a:r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71550" lvl="1" indent="-514350">
              <a:buAutoNum type="arabicPeriod"/>
            </a:pPr>
            <a:endParaRPr lang="es-CO" dirty="0" smtClean="0"/>
          </a:p>
          <a:p>
            <a:pPr marL="971550" lvl="1" indent="-514350">
              <a:buAutoNum type="arabicPeriod"/>
            </a:pPr>
            <a:r>
              <a:rPr lang="es-CO" dirty="0" smtClean="0"/>
              <a:t>OPERACIONES DE NEGOCIOS INTERNACIONALES.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Exportaciones.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Importaciones.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Intercambio Compensado.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Franquicias, Licencias y </a:t>
            </a:r>
          </a:p>
          <a:p>
            <a:pPr marL="1371600" lvl="2" indent="-514350">
              <a:buNone/>
            </a:pPr>
            <a:r>
              <a:rPr lang="es-CO" dirty="0" smtClean="0"/>
              <a:t>       Concesiones. </a:t>
            </a:r>
          </a:p>
          <a:p>
            <a:pPr marL="1371600" lvl="2" indent="-514350">
              <a:buNone/>
            </a:pPr>
            <a:r>
              <a:rPr lang="es-CO" dirty="0" smtClean="0"/>
              <a:t>e)   Subsidiarias de Producción.</a:t>
            </a:r>
          </a:p>
          <a:p>
            <a:pPr lvl="1">
              <a:buNone/>
            </a:pPr>
            <a:r>
              <a:rPr lang="es-CO" dirty="0" smtClean="0"/>
              <a:t>2. AMBIENTES DE LOS NEGOCIOS INTERNACIONALES. 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Ambiente Cultural.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Ambiente Política Legal.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s-CO" dirty="0" smtClean="0"/>
              <a:t>Ambiente Financiero.</a:t>
            </a:r>
          </a:p>
          <a:p>
            <a:pPr lvl="0">
              <a:buNone/>
            </a:pPr>
            <a:endParaRPr lang="es-CO" dirty="0" smtClean="0"/>
          </a:p>
          <a:p>
            <a:pPr marL="914400" lvl="1" indent="-514350">
              <a:buNone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</p:txBody>
      </p:sp>
      <p:pic>
        <p:nvPicPr>
          <p:cNvPr id="3074" name="Picture 2" descr="http://3.bp.blogspot.com/-hFeORev7YCA/UILfwaeTWJI/AAAAAAAAAAM/ujF1LcadReQ/s1600/2307358-concepto-de-negocio-internaciona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1656" y="1691885"/>
            <a:ext cx="3418062" cy="2665809"/>
          </a:xfrm>
          <a:prstGeom prst="rect">
            <a:avLst/>
          </a:prstGeom>
          <a:noFill/>
        </p:spPr>
      </p:pic>
      <p:pic>
        <p:nvPicPr>
          <p:cNvPr id="3076" name="Picture 4" descr="http://franquiciasyfranquicias.com/blog/wp-content/uploads/2013/06/franquicias-en-mexico-Negocios-internacionale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808640"/>
            <a:ext cx="3643306" cy="204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3er. PERIODO LOGROS</a:t>
            </a:r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>
                <a:solidFill>
                  <a:srgbClr val="00B050"/>
                </a:solidFill>
              </a:rPr>
              <a:t>Identifica los principales elementos de las estrategias de exportación e importación, como futuras opciones para su quehacer laboral.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>
                <a:solidFill>
                  <a:srgbClr val="FF0000"/>
                </a:solidFill>
              </a:rPr>
              <a:t>Examina los posibles efectos de la calidad en la estrategia de administración de operaciones de una compañía.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>
                <a:solidFill>
                  <a:srgbClr val="0070C0"/>
                </a:solidFill>
              </a:rPr>
              <a:t>Examina los hábitos más importantes que diferencian entre sí a las prácticas empresariales de distintos países. 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>
                <a:solidFill>
                  <a:srgbClr val="FF0000"/>
                </a:solidFill>
              </a:rPr>
              <a:t>Compara los regímenes políticos imperantes y explica su posible influencia en las decisiones administrativas 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Describe la formulación y aplicación de estrategias como futuro directivo de empresa internacional para enfrentar el riesgo político.</a:t>
            </a:r>
          </a:p>
          <a:p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8572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CO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3er. PERIODO ACUERDOS</a:t>
            </a:r>
            <a:endParaRPr lang="es-CO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3579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Al </a:t>
            </a:r>
            <a:r>
              <a:rPr lang="es-CO" dirty="0"/>
              <a:t>salón de clase se </a:t>
            </a:r>
            <a:r>
              <a:rPr lang="es-CO" dirty="0" smtClean="0"/>
              <a:t>debe llegar </a:t>
            </a:r>
            <a:r>
              <a:rPr lang="es-CO" dirty="0"/>
              <a:t>a más tardar </a:t>
            </a:r>
            <a:r>
              <a:rPr lang="es-CO" dirty="0" smtClean="0"/>
              <a:t>3 </a:t>
            </a:r>
            <a:r>
              <a:rPr lang="es-CO" dirty="0"/>
              <a:t>minutos después del cambio de </a:t>
            </a:r>
            <a:r>
              <a:rPr lang="es-CO" dirty="0" smtClean="0"/>
              <a:t>clases.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En </a:t>
            </a:r>
            <a:r>
              <a:rPr lang="es-CO" dirty="0"/>
              <a:t>el salón de clases no se ingieren alimentos</a:t>
            </a:r>
            <a:r>
              <a:rPr lang="es-CO" dirty="0" smtClean="0"/>
              <a:t>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En </a:t>
            </a:r>
            <a:r>
              <a:rPr lang="es-CO" dirty="0"/>
              <a:t>el salón de clase no se escucha música ni se contestan teléfonos </a:t>
            </a:r>
            <a:r>
              <a:rPr lang="es-CO" dirty="0" smtClean="0"/>
              <a:t>celulares.</a:t>
            </a:r>
            <a:endParaRPr lang="es-CO" dirty="0"/>
          </a:p>
          <a:p>
            <a:pPr marL="514350" indent="-514350">
              <a:buAutoNum type="arabicPeriod"/>
            </a:pPr>
            <a:r>
              <a:rPr lang="es-CO" dirty="0" smtClean="0"/>
              <a:t>El </a:t>
            </a:r>
            <a:r>
              <a:rPr lang="es-CO" dirty="0"/>
              <a:t>estudiante que durante la clase se la pase en redes sociales o realizando una actividad diferente a la asignada por computador tendrá al final del periodo un desempeño </a:t>
            </a:r>
            <a:r>
              <a:rPr lang="es-CO" dirty="0" smtClean="0"/>
              <a:t>BAJO.</a:t>
            </a:r>
          </a:p>
          <a:p>
            <a:pPr marL="514350" indent="-514350">
              <a:buAutoNum type="arabicPeriod"/>
            </a:pPr>
            <a:r>
              <a:rPr lang="es-CO" dirty="0" smtClean="0"/>
              <a:t>Para </a:t>
            </a:r>
            <a:r>
              <a:rPr lang="es-CO" dirty="0"/>
              <a:t>la autoevaluación final del periodo se tendrá en cuenta un </a:t>
            </a:r>
            <a:r>
              <a:rPr lang="es-CO" dirty="0" smtClean="0"/>
              <a:t>examen </a:t>
            </a:r>
            <a:r>
              <a:rPr lang="es-CO" dirty="0"/>
              <a:t>que costará el </a:t>
            </a:r>
            <a:r>
              <a:rPr lang="es-CO" dirty="0" smtClean="0"/>
              <a:t>60</a:t>
            </a:r>
            <a:r>
              <a:rPr lang="es-CO" dirty="0"/>
              <a:t>% de la nota </a:t>
            </a:r>
            <a:r>
              <a:rPr lang="es-CO" dirty="0" smtClean="0"/>
              <a:t>final.</a:t>
            </a:r>
          </a:p>
          <a:p>
            <a:pPr marL="514350" indent="-514350">
              <a:buAutoNum type="arabicPeriod"/>
            </a:pPr>
            <a:r>
              <a:rPr lang="es-CO" dirty="0" smtClean="0"/>
              <a:t>El </a:t>
            </a:r>
            <a:r>
              <a:rPr lang="es-CO" dirty="0"/>
              <a:t>estudiante se </a:t>
            </a:r>
            <a:r>
              <a:rPr lang="es-CO" dirty="0" smtClean="0"/>
              <a:t>evaluará </a:t>
            </a:r>
            <a:r>
              <a:rPr lang="es-CO" dirty="0"/>
              <a:t>SUPERIOR cuando haya cumplido y sustentado todos sus trabajos, tareas y participaciones en clase, además de tener un buen desempeño en </a:t>
            </a:r>
            <a:r>
              <a:rPr lang="es-CO" dirty="0" smtClean="0"/>
              <a:t>el examen </a:t>
            </a:r>
            <a:r>
              <a:rPr lang="es-CO" dirty="0"/>
              <a:t>final</a:t>
            </a:r>
            <a:r>
              <a:rPr lang="es-CO" dirty="0" smtClean="0"/>
              <a:t>.</a:t>
            </a:r>
          </a:p>
          <a:p>
            <a:pPr marL="514350" indent="-514350">
              <a:buAutoNum type="arabicPeriod"/>
            </a:pPr>
            <a:r>
              <a:rPr lang="es-CO" dirty="0" smtClean="0"/>
              <a:t>La concentración, disciplina y cortesía en clase serán los distintivos durante la clase en el tercer periodo.</a:t>
            </a:r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  <a:p>
            <a:pPr marL="914400" lvl="1" indent="-514350">
              <a:buFont typeface="+mj-lt"/>
              <a:buAutoNum type="alphaL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CONTENIDOS GRADO 11º</a:t>
            </a:r>
            <a:b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CUARTO PERIODO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lvl="1" indent="-514350">
              <a:buNone/>
            </a:pPr>
            <a:r>
              <a:rPr lang="es-CO" dirty="0" smtClean="0"/>
              <a:t>1. AMBIENTES </a:t>
            </a:r>
            <a:r>
              <a:rPr lang="es-CO" dirty="0"/>
              <a:t>DE LOS NEGOCIOS INTERNACIONALES.</a:t>
            </a:r>
            <a:endParaRPr lang="es-AR" dirty="0"/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Ambiente </a:t>
            </a:r>
            <a:r>
              <a:rPr lang="es-CO" dirty="0"/>
              <a:t>Cultural.</a:t>
            </a:r>
            <a:endParaRPr lang="es-AR" dirty="0"/>
          </a:p>
          <a:p>
            <a:pPr marL="914400" lvl="1" indent="-514350">
              <a:buFont typeface="+mj-lt"/>
              <a:buAutoNum type="alphaLcParenR"/>
            </a:pPr>
            <a:r>
              <a:rPr lang="es-CO" dirty="0"/>
              <a:t>Ambiente Política Legal.</a:t>
            </a:r>
            <a:endParaRPr lang="es-AR" dirty="0"/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Ambiente </a:t>
            </a:r>
            <a:r>
              <a:rPr lang="es-CO" dirty="0"/>
              <a:t>Financiero</a:t>
            </a:r>
            <a:r>
              <a:rPr lang="es-CO" dirty="0" smtClean="0"/>
              <a:t>.</a:t>
            </a:r>
          </a:p>
          <a:p>
            <a:pPr marL="514350" lvl="1" indent="-514350">
              <a:buNone/>
            </a:pPr>
            <a:endParaRPr lang="es-AR" dirty="0"/>
          </a:p>
          <a:p>
            <a:pPr marL="514350" lvl="1" indent="-514350">
              <a:buNone/>
            </a:pPr>
            <a:r>
              <a:rPr lang="es-AR" dirty="0" smtClean="0"/>
              <a:t>2. </a:t>
            </a:r>
            <a:r>
              <a:rPr lang="es-CO" dirty="0" smtClean="0"/>
              <a:t>ESTRATEGIA </a:t>
            </a:r>
            <a:r>
              <a:rPr lang="es-CO" dirty="0"/>
              <a:t>Y ESTRUCTURA DE LOS NEGOCIOS INTERNACIONALES.</a:t>
            </a:r>
            <a:endParaRPr lang="es-AR" dirty="0"/>
          </a:p>
          <a:p>
            <a:pPr marL="914400" lvl="1" indent="-514350">
              <a:buFont typeface="+mj-lt"/>
              <a:buAutoNum type="alphaLcParenR"/>
            </a:pPr>
            <a:r>
              <a:rPr lang="es-CO" dirty="0" smtClean="0"/>
              <a:t>Estrategia </a:t>
            </a:r>
            <a:r>
              <a:rPr lang="es-CO" dirty="0"/>
              <a:t>de los Negocios Internacionales.</a:t>
            </a:r>
            <a:endParaRPr lang="es-AR" dirty="0"/>
          </a:p>
          <a:p>
            <a:pPr marL="914400" lvl="1" indent="-514350">
              <a:buFont typeface="+mj-lt"/>
              <a:buAutoNum type="alphaLcParenR"/>
            </a:pPr>
            <a:r>
              <a:rPr lang="es-CO" dirty="0"/>
              <a:t>Organización de los Negocios Internacionales.</a:t>
            </a:r>
            <a:endParaRPr lang="es-AR" dirty="0"/>
          </a:p>
          <a:p>
            <a:pPr marL="914400" lvl="1" indent="-514350">
              <a:buFont typeface="+mj-lt"/>
              <a:buAutoNum type="alphaLcParenR"/>
            </a:pPr>
            <a:r>
              <a:rPr lang="es-CO" dirty="0"/>
              <a:t>Estrategias de penetración.</a:t>
            </a:r>
            <a:endParaRPr lang="es-AR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LOGROS GRADO 11º</a:t>
            </a:r>
            <a:b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CUARTO PERIODO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s-CO" dirty="0" smtClean="0"/>
              <a:t>Examina </a:t>
            </a:r>
            <a:r>
              <a:rPr lang="es-CO" dirty="0"/>
              <a:t>los hábitos más importantes que diferencian entre sí a las prácticas empresariales de distintos países</a:t>
            </a:r>
            <a:r>
              <a:rPr lang="es-CO" dirty="0" smtClean="0"/>
              <a:t>.</a:t>
            </a:r>
            <a:endParaRPr lang="es-AR" dirty="0"/>
          </a:p>
          <a:p>
            <a:r>
              <a:rPr lang="es-CO" dirty="0" smtClean="0"/>
              <a:t>Compara </a:t>
            </a:r>
            <a:r>
              <a:rPr lang="es-CO" dirty="0"/>
              <a:t>los regímenes políticos imperantes y explicar su posible influencia en las decisiones </a:t>
            </a:r>
            <a:r>
              <a:rPr lang="es-CO" dirty="0" smtClean="0"/>
              <a:t>administrativas</a:t>
            </a:r>
            <a:endParaRPr lang="es-AR" dirty="0"/>
          </a:p>
          <a:p>
            <a:r>
              <a:rPr lang="es-CO" dirty="0" smtClean="0"/>
              <a:t>Describe </a:t>
            </a:r>
            <a:r>
              <a:rPr lang="es-CO" dirty="0"/>
              <a:t>la formulación y aplicación de estrategias como futuro directivo de empresa internacional para enfrentar el riesgo político</a:t>
            </a:r>
            <a:r>
              <a:rPr lang="es-CO" dirty="0" smtClean="0"/>
              <a:t>.</a:t>
            </a:r>
          </a:p>
          <a:p>
            <a:r>
              <a:rPr lang="es-CO" dirty="0" smtClean="0"/>
              <a:t>Dimensiona las </a:t>
            </a:r>
            <a:r>
              <a:rPr lang="es-CO" dirty="0"/>
              <a:t>diferentes acciones que se plantean para ser mas eficiente en el contexto internacional de los negocios</a:t>
            </a:r>
            <a:r>
              <a:rPr lang="es-CO" dirty="0" smtClean="0"/>
              <a:t>.</a:t>
            </a:r>
            <a:endParaRPr lang="es-AR" dirty="0"/>
          </a:p>
          <a:p>
            <a:r>
              <a:rPr lang="es-CO" smtClean="0"/>
              <a:t>Adquirió </a:t>
            </a:r>
            <a:r>
              <a:rPr lang="es-CO" dirty="0"/>
              <a:t>de criterios racionales para saber la aplicación al caso nacional de elementos teóricos extranjeros.</a:t>
            </a:r>
            <a:endParaRPr lang="es-AR" dirty="0"/>
          </a:p>
          <a:p>
            <a:endParaRPr lang="es-AR" dirty="0"/>
          </a:p>
          <a:p>
            <a:pPr marL="514350" lvl="0" indent="-514350">
              <a:buFont typeface="+mj-lt"/>
              <a:buAutoNum type="arabicPeriod"/>
            </a:pPr>
            <a:endParaRPr lang="es-CO" dirty="0" smtClean="0"/>
          </a:p>
          <a:p>
            <a:pPr marL="971550" lvl="1" indent="-514350">
              <a:buNone/>
            </a:pPr>
            <a:endParaRPr lang="es-AR" dirty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576</Words>
  <Application>Microsoft Office PowerPoint</Application>
  <PresentationFormat>Presentación en pantalla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CONTENIDOS PRIMER PERIODO NEGOCIOS INTERNACIONALES </vt:lpstr>
      <vt:lpstr>LOGROS PRIMER PERIODO</vt:lpstr>
      <vt:lpstr>SEGUNDO PERIODO</vt:lpstr>
      <vt:lpstr>LOGROS GRADO 11 SEGUNDO PERIODO</vt:lpstr>
      <vt:lpstr>3er. PERIODO CONTENIDOS</vt:lpstr>
      <vt:lpstr>3er. PERIODO LOGROS</vt:lpstr>
      <vt:lpstr>3er. PERIODO ACUERDOS</vt:lpstr>
      <vt:lpstr>CONTENIDOS GRADO 11º CUARTO PERIODO</vt:lpstr>
      <vt:lpstr>LOGROS GRADO 11º CUARTO PERIODO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SEGUNDO PERIODO</dc:title>
  <dc:creator>Fabian</dc:creator>
  <cp:lastModifiedBy>USUARIO</cp:lastModifiedBy>
  <cp:revision>15</cp:revision>
  <dcterms:created xsi:type="dcterms:W3CDTF">2013-04-02T03:08:32Z</dcterms:created>
  <dcterms:modified xsi:type="dcterms:W3CDTF">2014-01-21T12:43:05Z</dcterms:modified>
</cp:coreProperties>
</file>