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5" r:id="rId3"/>
    <p:sldId id="26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818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9EBC16-1EC8-4291-9345-9553218710B1}" type="datetimeFigureOut">
              <a:rPr lang="es-CO" smtClean="0"/>
              <a:pPr/>
              <a:t>24/03/2014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0DFCB3-A474-4A43-ABB7-862009A0B650}" type="slidenum">
              <a:rPr lang="es-CO" smtClean="0"/>
              <a:pPr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DFCB3-A474-4A43-ABB7-862009A0B650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2807D-DE17-4674-B931-00DFB3501BDE}" type="datetimeFigureOut">
              <a:rPr lang="es-CO" smtClean="0"/>
              <a:pPr/>
              <a:t>24/03/2014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4647-85EC-45EE-9699-EF1E23F8948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2807D-DE17-4674-B931-00DFB3501BDE}" type="datetimeFigureOut">
              <a:rPr lang="es-CO" smtClean="0"/>
              <a:pPr/>
              <a:t>24/03/2014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4647-85EC-45EE-9699-EF1E23F8948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2807D-DE17-4674-B931-00DFB3501BDE}" type="datetimeFigureOut">
              <a:rPr lang="es-CO" smtClean="0"/>
              <a:pPr/>
              <a:t>24/03/2014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4647-85EC-45EE-9699-EF1E23F8948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2807D-DE17-4674-B931-00DFB3501BDE}" type="datetimeFigureOut">
              <a:rPr lang="es-CO" smtClean="0"/>
              <a:pPr/>
              <a:t>24/03/2014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4647-85EC-45EE-9699-EF1E23F8948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2807D-DE17-4674-B931-00DFB3501BDE}" type="datetimeFigureOut">
              <a:rPr lang="es-CO" smtClean="0"/>
              <a:pPr/>
              <a:t>24/03/2014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4647-85EC-45EE-9699-EF1E23F8948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2807D-DE17-4674-B931-00DFB3501BDE}" type="datetimeFigureOut">
              <a:rPr lang="es-CO" smtClean="0"/>
              <a:pPr/>
              <a:t>24/03/2014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4647-85EC-45EE-9699-EF1E23F8948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2807D-DE17-4674-B931-00DFB3501BDE}" type="datetimeFigureOut">
              <a:rPr lang="es-CO" smtClean="0"/>
              <a:pPr/>
              <a:t>24/03/2014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4647-85EC-45EE-9699-EF1E23F8948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2807D-DE17-4674-B931-00DFB3501BDE}" type="datetimeFigureOut">
              <a:rPr lang="es-CO" smtClean="0"/>
              <a:pPr/>
              <a:t>24/03/2014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4647-85EC-45EE-9699-EF1E23F8948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2807D-DE17-4674-B931-00DFB3501BDE}" type="datetimeFigureOut">
              <a:rPr lang="es-CO" smtClean="0"/>
              <a:pPr/>
              <a:t>24/03/2014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4647-85EC-45EE-9699-EF1E23F8948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2807D-DE17-4674-B931-00DFB3501BDE}" type="datetimeFigureOut">
              <a:rPr lang="es-CO" smtClean="0"/>
              <a:pPr/>
              <a:t>24/03/2014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4647-85EC-45EE-9699-EF1E23F8948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2807D-DE17-4674-B931-00DFB3501BDE}" type="datetimeFigureOut">
              <a:rPr lang="es-CO" smtClean="0"/>
              <a:pPr/>
              <a:t>24/03/2014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4647-85EC-45EE-9699-EF1E23F8948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72807D-DE17-4674-B931-00DFB3501BDE}" type="datetimeFigureOut">
              <a:rPr lang="es-CO" smtClean="0"/>
              <a:pPr/>
              <a:t>24/03/2014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24647-85EC-45EE-9699-EF1E23F8948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dirty="0" smtClean="0"/>
              <a:t>CONTENIDOS PRIMER PERIODO </a:t>
            </a:r>
            <a:r>
              <a:rPr lang="es-CO" sz="2000" dirty="0" smtClean="0"/>
              <a:t>Negocios internacionales grado 10°</a:t>
            </a:r>
            <a:endParaRPr lang="es-CO" sz="2000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s-CO" dirty="0" smtClean="0"/>
              <a:t>1. ACTIVIDAD ECONÓMICA </a:t>
            </a:r>
          </a:p>
          <a:p>
            <a:pPr marL="1371600" lvl="2" indent="-514350">
              <a:buFont typeface="+mj-lt"/>
              <a:buAutoNum type="alphaLcParenR"/>
            </a:pPr>
            <a:r>
              <a:rPr lang="es-CO" dirty="0" smtClean="0"/>
              <a:t>Introducción</a:t>
            </a:r>
          </a:p>
          <a:p>
            <a:pPr marL="1371600" lvl="2" indent="-514350">
              <a:buFont typeface="+mj-lt"/>
              <a:buAutoNum type="alphaLcParenR"/>
            </a:pPr>
            <a:r>
              <a:rPr lang="es-CO" dirty="0" smtClean="0"/>
              <a:t>Conflicto entre recursos escasos y necesidades ilimitadas. </a:t>
            </a:r>
          </a:p>
          <a:p>
            <a:pPr marL="1371600" lvl="2" indent="-514350">
              <a:buFont typeface="+mj-lt"/>
              <a:buAutoNum type="alphaLcParenR"/>
            </a:pPr>
            <a:r>
              <a:rPr lang="es-CO" dirty="0" smtClean="0"/>
              <a:t> Los bienes y su clasificación. </a:t>
            </a:r>
          </a:p>
          <a:p>
            <a:pPr marL="1371600" lvl="2" indent="-514350">
              <a:buFont typeface="+mj-lt"/>
              <a:buAutoNum type="alphaLcParenR"/>
            </a:pPr>
            <a:r>
              <a:rPr lang="es-CO" dirty="0"/>
              <a:t>L</a:t>
            </a:r>
            <a:r>
              <a:rPr lang="es-CO" dirty="0" smtClean="0"/>
              <a:t>a ciencia económica. </a:t>
            </a:r>
          </a:p>
          <a:p>
            <a:pPr marL="1371600" lvl="2" indent="-514350">
              <a:buFont typeface="+mj-lt"/>
              <a:buAutoNum type="alphaLcParenR"/>
            </a:pPr>
            <a:r>
              <a:rPr lang="es-CO" dirty="0"/>
              <a:t>E</a:t>
            </a:r>
            <a:r>
              <a:rPr lang="es-CO" dirty="0" smtClean="0"/>
              <a:t>l método de la Economía. </a:t>
            </a:r>
          </a:p>
          <a:p>
            <a:pPr marL="1371600" lvl="2" indent="-514350">
              <a:buFont typeface="+mj-lt"/>
              <a:buAutoNum type="alphaLcParenR"/>
            </a:pPr>
            <a:r>
              <a:rPr lang="es-CO" dirty="0" smtClean="0"/>
              <a:t>Economía positiva y normativa. </a:t>
            </a:r>
          </a:p>
          <a:p>
            <a:pPr marL="1371600" lvl="2" indent="-514350">
              <a:buFont typeface="+mj-lt"/>
              <a:buAutoNum type="alphaLcParenR"/>
            </a:pPr>
            <a:r>
              <a:rPr lang="es-CO" dirty="0" smtClean="0"/>
              <a:t>El coste de oportunidad y la Frontera de Posibilidades de producción). </a:t>
            </a:r>
          </a:p>
          <a:p>
            <a:pPr marL="571500" indent="-514350">
              <a:buNone/>
            </a:pPr>
            <a:r>
              <a:rPr lang="es-CO" dirty="0" smtClean="0"/>
              <a:t>2.EXCEL</a:t>
            </a:r>
          </a:p>
          <a:p>
            <a:pPr marL="1371600" lvl="2" indent="-514350">
              <a:buFont typeface="+mj-lt"/>
              <a:buAutoNum type="alphaLcParenR"/>
            </a:pPr>
            <a:r>
              <a:rPr lang="es-CO" dirty="0" smtClean="0"/>
              <a:t>Herramientas de formato en </a:t>
            </a:r>
            <a:r>
              <a:rPr lang="es-CO" dirty="0" err="1" smtClean="0"/>
              <a:t>excel</a:t>
            </a:r>
            <a:endParaRPr lang="es-CO" dirty="0" smtClean="0"/>
          </a:p>
          <a:p>
            <a:pPr marL="1371600" lvl="2" indent="-514350">
              <a:buFont typeface="+mj-lt"/>
              <a:buAutoNum type="alphaLcParenR"/>
            </a:pPr>
            <a:r>
              <a:rPr lang="es-CO" dirty="0" smtClean="0"/>
              <a:t>Formulas en Excel</a:t>
            </a:r>
          </a:p>
          <a:p>
            <a:pPr>
              <a:buNone/>
            </a:pPr>
            <a:endParaRPr lang="es-CO" dirty="0"/>
          </a:p>
        </p:txBody>
      </p:sp>
      <p:cxnSp>
        <p:nvCxnSpPr>
          <p:cNvPr id="7" name="6 Conector recto"/>
          <p:cNvCxnSpPr/>
          <p:nvPr/>
        </p:nvCxnSpPr>
        <p:spPr>
          <a:xfrm>
            <a:off x="357158" y="1357298"/>
            <a:ext cx="821537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A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LOGROS GRADO 10º</a:t>
            </a:r>
            <a:br>
              <a:rPr lang="es-A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s-A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CUARTO PERIODO</a:t>
            </a:r>
            <a:endParaRPr lang="es-AR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s-CO" dirty="0" smtClean="0"/>
              <a:t>Realiza análisis sobre los modelos de mercado imperantes en su comunidad y a nivel nacional</a:t>
            </a:r>
          </a:p>
          <a:p>
            <a:pPr marL="514350" lvl="0" indent="-514350">
              <a:buFont typeface="+mj-lt"/>
              <a:buAutoNum type="arabicPeriod"/>
            </a:pPr>
            <a:r>
              <a:rPr lang="es-CO" dirty="0" smtClean="0"/>
              <a:t>Analiza mercados reales y sus factores productivos</a:t>
            </a:r>
          </a:p>
          <a:p>
            <a:pPr marL="514350" lvl="0" indent="-514350">
              <a:buFont typeface="+mj-lt"/>
              <a:buAutoNum type="arabicPeriod"/>
            </a:pPr>
            <a:r>
              <a:rPr lang="es-CO" dirty="0" smtClean="0"/>
              <a:t>Explica con sus palabras y ejemplos qué es la macroeconomía</a:t>
            </a:r>
          </a:p>
          <a:p>
            <a:pPr marL="514350" lvl="0" indent="-514350">
              <a:buFont typeface="+mj-lt"/>
              <a:buAutoNum type="arabicPeriod"/>
            </a:pPr>
            <a:r>
              <a:rPr lang="es-CO" dirty="0" smtClean="0"/>
              <a:t>Conoce el significado de la riqueza y los factores que incrementan la riqueza nacional</a:t>
            </a:r>
          </a:p>
          <a:p>
            <a:pPr marL="514350" lvl="0" indent="-514350">
              <a:buFont typeface="+mj-lt"/>
              <a:buAutoNum type="arabicPeriod"/>
            </a:pPr>
            <a:r>
              <a:rPr lang="es-CO" dirty="0" smtClean="0"/>
              <a:t>Reconoce los factores a la hora de calcular la producción nacional de un país</a:t>
            </a:r>
          </a:p>
          <a:p>
            <a:pPr marL="514350" lvl="0" indent="-514350">
              <a:buFont typeface="+mj-lt"/>
              <a:buAutoNum type="arabicPeriod"/>
            </a:pPr>
            <a:r>
              <a:rPr lang="es-CO" dirty="0" smtClean="0"/>
              <a:t>Explica con sus palabras  las diferencias entre la renta, consumo y ahorro </a:t>
            </a:r>
            <a:r>
              <a:rPr lang="es-CO" smtClean="0"/>
              <a:t>e inversión </a:t>
            </a:r>
            <a:endParaRPr lang="es-CO" dirty="0" smtClean="0"/>
          </a:p>
          <a:p>
            <a:pPr marL="514350" lvl="0" indent="-514350">
              <a:buFont typeface="+mj-lt"/>
              <a:buAutoNum type="arabicPeriod"/>
            </a:pPr>
            <a:r>
              <a:rPr lang="es-CO" dirty="0" smtClean="0"/>
              <a:t>Analiza los indicadores de la situación económica de un país.</a:t>
            </a:r>
          </a:p>
          <a:p>
            <a:pPr marL="514350" lvl="0" indent="-514350">
              <a:buFont typeface="+mj-lt"/>
              <a:buAutoNum type="arabicPeriod"/>
            </a:pPr>
            <a:endParaRPr lang="es-CO" dirty="0" smtClean="0"/>
          </a:p>
          <a:p>
            <a:pPr marL="971550" lvl="1" indent="-514350">
              <a:buNone/>
            </a:pPr>
            <a:endParaRPr lang="es-AR" dirty="0"/>
          </a:p>
          <a:p>
            <a:pPr>
              <a:buNone/>
            </a:pPr>
            <a:endParaRPr lang="es-A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dirty="0" smtClean="0"/>
              <a:t>LOGROS PRIMER PERIODO</a:t>
            </a:r>
            <a:br>
              <a:rPr lang="es-CO" dirty="0" smtClean="0"/>
            </a:br>
            <a:r>
              <a:rPr lang="es-CO" sz="2000" dirty="0" smtClean="0"/>
              <a:t> Negocios internacionales grado 10</a:t>
            </a:r>
            <a:endParaRPr lang="es-CO" sz="2000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52596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s-CO" dirty="0" smtClean="0"/>
              <a:t>TEMA GENERAL: ACTIVIDAD ECONÓMICA </a:t>
            </a:r>
          </a:p>
          <a:p>
            <a:pPr marL="971550" lvl="1" indent="-514350">
              <a:buFont typeface="+mj-lt"/>
              <a:buAutoNum type="arabicPeriod"/>
            </a:pPr>
            <a:r>
              <a:rPr lang="es-CO" dirty="0" smtClean="0"/>
              <a:t>Reconoce y explica el conflicto entre recursos escasos y necesidades ilimitadas. </a:t>
            </a:r>
          </a:p>
          <a:p>
            <a:pPr marL="971550" lvl="1" indent="-514350">
              <a:buFont typeface="+mj-lt"/>
              <a:buAutoNum type="arabicPeriod"/>
            </a:pPr>
            <a:r>
              <a:rPr lang="es-CO" dirty="0" smtClean="0"/>
              <a:t>Realiza mapas conceptuales sobre los bienes y su clasificación. </a:t>
            </a:r>
          </a:p>
          <a:p>
            <a:pPr marL="971550" lvl="1" indent="-514350">
              <a:buFont typeface="+mj-lt"/>
              <a:buAutoNum type="arabicPeriod"/>
            </a:pPr>
            <a:r>
              <a:rPr lang="es-CO" dirty="0" smtClean="0"/>
              <a:t>Reconoce que la ciencia económica juega un papel importante en la sociedad  </a:t>
            </a:r>
            <a:endParaRPr lang="es-CO" dirty="0"/>
          </a:p>
          <a:p>
            <a:pPr marL="971550" lvl="1" indent="-514350">
              <a:buFont typeface="+mj-lt"/>
              <a:buAutoNum type="arabicPeriod"/>
            </a:pPr>
            <a:r>
              <a:rPr lang="es-CO" dirty="0" smtClean="0"/>
              <a:t>Identifica el sistema económico capitalista.</a:t>
            </a:r>
          </a:p>
          <a:p>
            <a:pPr marL="971550" lvl="1" indent="-514350">
              <a:buFont typeface="+mj-lt"/>
              <a:buAutoNum type="arabicPeriod"/>
            </a:pPr>
            <a:r>
              <a:rPr lang="es-CO" dirty="0" smtClean="0"/>
              <a:t>Conoce historias de grandes emprendimientos a nivel mundial</a:t>
            </a:r>
          </a:p>
        </p:txBody>
      </p:sp>
      <p:cxnSp>
        <p:nvCxnSpPr>
          <p:cNvPr id="7" name="6 Conector recto"/>
          <p:cNvCxnSpPr/>
          <p:nvPr/>
        </p:nvCxnSpPr>
        <p:spPr>
          <a:xfrm>
            <a:off x="428596" y="1357298"/>
            <a:ext cx="821537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0" y="-142900"/>
            <a:ext cx="9144000" cy="857232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s-CO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2o</a:t>
            </a:r>
            <a:r>
              <a:rPr lang="es-CO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. </a:t>
            </a:r>
            <a:r>
              <a:rPr lang="es-CO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PERIODO ACUERDOS</a:t>
            </a:r>
            <a:endParaRPr lang="es-CO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0" y="642918"/>
            <a:ext cx="9144000" cy="635798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es-CO" dirty="0" smtClean="0"/>
              <a:t>Al </a:t>
            </a:r>
            <a:r>
              <a:rPr lang="es-CO" dirty="0"/>
              <a:t>salón de clase se </a:t>
            </a:r>
            <a:r>
              <a:rPr lang="es-CO" dirty="0" smtClean="0"/>
              <a:t>debe llegar </a:t>
            </a:r>
            <a:r>
              <a:rPr lang="es-CO" dirty="0"/>
              <a:t>a más tardar </a:t>
            </a:r>
            <a:r>
              <a:rPr lang="es-CO" dirty="0" smtClean="0"/>
              <a:t>3 </a:t>
            </a:r>
            <a:r>
              <a:rPr lang="es-CO" dirty="0"/>
              <a:t>minutos después del cambio de </a:t>
            </a:r>
            <a:r>
              <a:rPr lang="es-CO" dirty="0" smtClean="0"/>
              <a:t>clases.</a:t>
            </a:r>
            <a:endParaRPr lang="es-CO" dirty="0"/>
          </a:p>
          <a:p>
            <a:pPr marL="514350" indent="-514350">
              <a:buAutoNum type="arabicPeriod"/>
            </a:pPr>
            <a:r>
              <a:rPr lang="es-CO" dirty="0" smtClean="0"/>
              <a:t>En </a:t>
            </a:r>
            <a:r>
              <a:rPr lang="es-CO" dirty="0"/>
              <a:t>el salón de clases no se ingieren alimentos</a:t>
            </a:r>
            <a:r>
              <a:rPr lang="es-CO" dirty="0" smtClean="0"/>
              <a:t>.</a:t>
            </a:r>
            <a:endParaRPr lang="es-CO" dirty="0"/>
          </a:p>
          <a:p>
            <a:pPr marL="514350" indent="-514350">
              <a:buAutoNum type="arabicPeriod"/>
            </a:pPr>
            <a:r>
              <a:rPr lang="es-CO" dirty="0" smtClean="0"/>
              <a:t>En </a:t>
            </a:r>
            <a:r>
              <a:rPr lang="es-CO" dirty="0"/>
              <a:t>el salón de clase no se escucha música ni se contestan teléfonos </a:t>
            </a:r>
            <a:r>
              <a:rPr lang="es-CO" dirty="0" smtClean="0"/>
              <a:t>celulares.</a:t>
            </a:r>
            <a:endParaRPr lang="es-CO" dirty="0"/>
          </a:p>
          <a:p>
            <a:pPr marL="514350" indent="-514350">
              <a:buAutoNum type="arabicPeriod"/>
            </a:pPr>
            <a:r>
              <a:rPr lang="es-CO" dirty="0" smtClean="0"/>
              <a:t>El </a:t>
            </a:r>
            <a:r>
              <a:rPr lang="es-CO" dirty="0"/>
              <a:t>estudiante que durante la clase se la pase en redes sociales o realizando una actividad diferente a la asignada por computador tendrá al final del periodo un desempeño </a:t>
            </a:r>
            <a:r>
              <a:rPr lang="es-CO" dirty="0" smtClean="0"/>
              <a:t>BAJO.</a:t>
            </a:r>
          </a:p>
          <a:p>
            <a:pPr marL="514350" indent="-514350">
              <a:buAutoNum type="arabicPeriod"/>
            </a:pPr>
            <a:r>
              <a:rPr lang="es-CO" dirty="0" smtClean="0"/>
              <a:t>Para </a:t>
            </a:r>
            <a:r>
              <a:rPr lang="es-CO" dirty="0"/>
              <a:t>la autoevaluación final del periodo se tendrá en cuenta un </a:t>
            </a:r>
            <a:r>
              <a:rPr lang="es-CO" dirty="0" smtClean="0"/>
              <a:t>examen </a:t>
            </a:r>
            <a:r>
              <a:rPr lang="es-CO" dirty="0"/>
              <a:t>que costará el </a:t>
            </a:r>
            <a:r>
              <a:rPr lang="es-CO" dirty="0" smtClean="0"/>
              <a:t>60</a:t>
            </a:r>
            <a:r>
              <a:rPr lang="es-CO" dirty="0"/>
              <a:t>% de la nota </a:t>
            </a:r>
            <a:r>
              <a:rPr lang="es-CO" dirty="0" smtClean="0"/>
              <a:t>final.</a:t>
            </a:r>
          </a:p>
          <a:p>
            <a:pPr marL="514350" indent="-514350">
              <a:buAutoNum type="arabicPeriod"/>
            </a:pPr>
            <a:r>
              <a:rPr lang="es-CO" dirty="0" smtClean="0"/>
              <a:t>El </a:t>
            </a:r>
            <a:r>
              <a:rPr lang="es-CO" dirty="0"/>
              <a:t>estudiante se </a:t>
            </a:r>
            <a:r>
              <a:rPr lang="es-CO" dirty="0" smtClean="0"/>
              <a:t>evaluará </a:t>
            </a:r>
            <a:r>
              <a:rPr lang="es-CO" dirty="0"/>
              <a:t>SUPERIOR cuando haya cumplido y sustentado todos sus trabajos, tareas y participaciones en clase, además de tener un buen desempeño en </a:t>
            </a:r>
            <a:r>
              <a:rPr lang="es-CO" dirty="0" smtClean="0"/>
              <a:t>el examen </a:t>
            </a:r>
            <a:r>
              <a:rPr lang="es-CO" dirty="0"/>
              <a:t>final</a:t>
            </a:r>
            <a:r>
              <a:rPr lang="es-CO" dirty="0" smtClean="0"/>
              <a:t>.</a:t>
            </a:r>
          </a:p>
          <a:p>
            <a:pPr marL="514350" indent="-514350">
              <a:buAutoNum type="arabicPeriod"/>
            </a:pPr>
            <a:r>
              <a:rPr lang="es-CO" dirty="0" smtClean="0"/>
              <a:t>La concentración, disciplina y cortesía en clase serán los distintivos durante la clase en el tercer periodo</a:t>
            </a:r>
            <a:r>
              <a:rPr lang="es-CO" dirty="0" smtClean="0"/>
              <a:t>.</a:t>
            </a:r>
          </a:p>
          <a:p>
            <a:pPr marL="514350" indent="-514350">
              <a:buAutoNum type="arabicPeriod"/>
            </a:pPr>
            <a:r>
              <a:rPr lang="es-CO" dirty="0" smtClean="0"/>
              <a:t>Sus notas estarán publicadas en la página web. </a:t>
            </a:r>
            <a:r>
              <a:rPr lang="es-CO" dirty="0" smtClean="0">
                <a:solidFill>
                  <a:srgbClr val="FF0000"/>
                </a:solidFill>
              </a:rPr>
              <a:t>http://negociosjag.jimdo.com/proceso-evaluativo/</a:t>
            </a:r>
            <a:endParaRPr lang="es-CO" dirty="0" smtClean="0"/>
          </a:p>
          <a:p>
            <a:pPr marL="914400" lvl="1" indent="-514350">
              <a:buFont typeface="+mj-lt"/>
              <a:buAutoNum type="alphaLcParenR"/>
            </a:pPr>
            <a:endParaRPr lang="es-CO" dirty="0" smtClean="0"/>
          </a:p>
          <a:p>
            <a:pPr marL="914400" lvl="1" indent="-514350">
              <a:buFont typeface="+mj-lt"/>
              <a:buAutoNum type="alphaLcParenR"/>
            </a:pPr>
            <a:endParaRPr lang="es-CO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CO" dirty="0" smtClean="0"/>
              <a:t>CONTENIDOS GRADO 10 SEGUNDO PERIODO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s-CO" dirty="0" smtClean="0"/>
              <a:t>INDICE DEL PLANETA FELIZ</a:t>
            </a:r>
          </a:p>
          <a:p>
            <a:pPr marL="514350" indent="-514350">
              <a:buFont typeface="+mj-lt"/>
              <a:buAutoNum type="arabicPeriod"/>
            </a:pPr>
            <a:r>
              <a:rPr lang="es-CO" dirty="0" smtClean="0"/>
              <a:t>VIDEO TEST DE HUELLA ECOLÓGICA.</a:t>
            </a:r>
          </a:p>
          <a:p>
            <a:pPr marL="514350" indent="-514350">
              <a:buFont typeface="+mj-lt"/>
              <a:buAutoNum type="arabicPeriod"/>
            </a:pPr>
            <a:r>
              <a:rPr lang="es-CO" dirty="0" smtClean="0"/>
              <a:t>VIDEO LA INFLACIÓN.</a:t>
            </a:r>
          </a:p>
          <a:p>
            <a:pPr marL="514350" indent="-514350">
              <a:buFont typeface="+mj-lt"/>
              <a:buAutoNum type="arabicPeriod"/>
            </a:pPr>
            <a:r>
              <a:rPr lang="es-CO" dirty="0" smtClean="0"/>
              <a:t>MODELOS ECONOMICOS</a:t>
            </a:r>
          </a:p>
          <a:p>
            <a:pPr lvl="1"/>
            <a:r>
              <a:rPr lang="es-CO" dirty="0" smtClean="0"/>
              <a:t>a)Modelos económicos</a:t>
            </a:r>
          </a:p>
          <a:p>
            <a:pPr lvl="1"/>
            <a:r>
              <a:rPr lang="es-CO" dirty="0" smtClean="0"/>
              <a:t>b)Diferencias entre modelos económicos</a:t>
            </a:r>
          </a:p>
          <a:p>
            <a:pPr lvl="1"/>
            <a:r>
              <a:rPr lang="es-CO" dirty="0" smtClean="0"/>
              <a:t>c)Socialismo y comunismo Documental</a:t>
            </a:r>
          </a:p>
          <a:p>
            <a:pPr lvl="1"/>
            <a:r>
              <a:rPr lang="es-CO" dirty="0" smtClean="0"/>
              <a:t>5.PRODUCCIÓN Y SECTORES ECONÓMICOS.</a:t>
            </a:r>
          </a:p>
          <a:p>
            <a:pPr lvl="1"/>
            <a:r>
              <a:rPr lang="es-CO" dirty="0" smtClean="0"/>
              <a:t>a)Procesos productivos y factores de producción.</a:t>
            </a:r>
          </a:p>
          <a:p>
            <a:pPr lvl="1"/>
            <a:r>
              <a:rPr lang="es-CO" dirty="0" smtClean="0"/>
              <a:t>b)La Empresa y sus funciones.</a:t>
            </a:r>
            <a:endParaRPr lang="es-CO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CO" dirty="0" smtClean="0"/>
              <a:t>LOGROS GRADO 10 SEGUNDO PERIODO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s-CO" dirty="0" smtClean="0"/>
              <a:t>Conceptualiza conceptos de ecología y economía como índice de planeta feliz y test de huella ecológica.</a:t>
            </a:r>
          </a:p>
          <a:p>
            <a:pPr marL="514350" indent="-514350">
              <a:buFont typeface="+mj-lt"/>
              <a:buAutoNum type="arabicPeriod"/>
            </a:pPr>
            <a:r>
              <a:rPr lang="es-CO" dirty="0" smtClean="0"/>
              <a:t>Explica con sus palabras qué es la inflación y sus aspectos positivos y negativos</a:t>
            </a:r>
          </a:p>
          <a:p>
            <a:pPr marL="514350" indent="-514350">
              <a:buFont typeface="+mj-lt"/>
              <a:buAutoNum type="arabicPeriod"/>
            </a:pPr>
            <a:r>
              <a:rPr lang="es-CO" dirty="0" smtClean="0"/>
              <a:t>Reconoce diferentes modelos económicos y sus diferencias.</a:t>
            </a:r>
          </a:p>
          <a:p>
            <a:pPr marL="514350" indent="-514350">
              <a:buFont typeface="+mj-lt"/>
              <a:buAutoNum type="arabicPeriod"/>
            </a:pPr>
            <a:r>
              <a:rPr lang="es-CO" dirty="0" smtClean="0"/>
              <a:t>Reconoce un sistema de planificación central con sus ideas socialistas y comunistas.</a:t>
            </a:r>
          </a:p>
          <a:p>
            <a:pPr marL="514350" indent="-514350">
              <a:buFont typeface="+mj-lt"/>
              <a:buAutoNum type="arabicPeriod"/>
            </a:pPr>
            <a:r>
              <a:rPr lang="es-CO" dirty="0" smtClean="0"/>
              <a:t>Conoce los procesos productivos dentro de una organización empresarial</a:t>
            </a:r>
          </a:p>
          <a:p>
            <a:pPr marL="514350" indent="-514350">
              <a:buFont typeface="+mj-lt"/>
              <a:buAutoNum type="arabicPeriod"/>
            </a:pPr>
            <a:r>
              <a:rPr lang="es-CO" dirty="0" smtClean="0"/>
              <a:t>Lleva a cabo mapas mentales sobre la empresa y sus funciones</a:t>
            </a:r>
          </a:p>
          <a:p>
            <a:pPr marL="514350" indent="-514350">
              <a:buNone/>
            </a:pPr>
            <a:endParaRPr lang="es-CO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0" y="-142900"/>
            <a:ext cx="9144000" cy="857232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s-CO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3er. PERIODO CONTENIDOS</a:t>
            </a:r>
            <a:endParaRPr lang="es-CO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0" y="642918"/>
            <a:ext cx="9144000" cy="635798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s-CO" dirty="0" smtClean="0"/>
              <a:t>PRODUCCIÓN Y SECTORES ECONÓMICOS.</a:t>
            </a:r>
          </a:p>
          <a:p>
            <a:pPr marL="914400" lvl="1" indent="-514350">
              <a:buFont typeface="+mj-lt"/>
              <a:buAutoNum type="alphaLcParenR"/>
            </a:pPr>
            <a:r>
              <a:rPr lang="es-CO" dirty="0" smtClean="0"/>
              <a:t>Obtención de costos de producción.</a:t>
            </a:r>
          </a:p>
          <a:p>
            <a:pPr marL="914400" lvl="1" indent="-514350">
              <a:buFont typeface="+mj-lt"/>
              <a:buAutoNum type="alphaLcParenR"/>
            </a:pPr>
            <a:r>
              <a:rPr lang="es-CO" dirty="0" smtClean="0"/>
              <a:t>Análisis del beneficio.</a:t>
            </a:r>
          </a:p>
          <a:p>
            <a:pPr marL="914400" lvl="1" indent="-514350">
              <a:buFont typeface="+mj-lt"/>
              <a:buAutoNum type="alphaLcParenR"/>
            </a:pPr>
            <a:r>
              <a:rPr lang="es-CO" dirty="0" smtClean="0"/>
              <a:t>División técnica del trabajo, productividad e interdependencia.</a:t>
            </a:r>
          </a:p>
          <a:p>
            <a:pPr marL="914400" lvl="1" indent="-514350">
              <a:buFont typeface="+mj-lt"/>
              <a:buAutoNum type="alphaLcParenR"/>
            </a:pPr>
            <a:r>
              <a:rPr lang="es-CO" dirty="0" smtClean="0"/>
              <a:t>Sectores económicos y la tercerización de la economía.</a:t>
            </a:r>
          </a:p>
          <a:p>
            <a:pPr marL="514350" indent="-514350">
              <a:buFont typeface="+mj-lt"/>
              <a:buAutoNum type="arabicPeriod"/>
            </a:pPr>
            <a:r>
              <a:rPr lang="es-CO" dirty="0" smtClean="0"/>
              <a:t>OFERTA Y DEMANDA.</a:t>
            </a:r>
          </a:p>
          <a:p>
            <a:pPr marL="914400" lvl="1" indent="-514350">
              <a:buFont typeface="+mj-lt"/>
              <a:buAutoNum type="alphaLcParenR"/>
            </a:pPr>
            <a:r>
              <a:rPr lang="es-CO" dirty="0" smtClean="0"/>
              <a:t>El intercambio y el mercado.</a:t>
            </a:r>
          </a:p>
          <a:p>
            <a:pPr marL="914400" lvl="1" indent="-514350">
              <a:buFont typeface="+mj-lt"/>
              <a:buAutoNum type="alphaLcParenR"/>
            </a:pPr>
            <a:r>
              <a:rPr lang="es-CO" dirty="0" smtClean="0"/>
              <a:t>El comportamiento del consumidor.</a:t>
            </a:r>
          </a:p>
          <a:p>
            <a:pPr marL="914400" lvl="1" indent="-514350">
              <a:buFont typeface="+mj-lt"/>
              <a:buAutoNum type="alphaLcParenR"/>
            </a:pPr>
            <a:r>
              <a:rPr lang="es-CO" dirty="0" smtClean="0"/>
              <a:t>La función de Demanda.</a:t>
            </a:r>
          </a:p>
          <a:p>
            <a:pPr marL="914400" lvl="1" indent="-514350">
              <a:buFont typeface="+mj-lt"/>
              <a:buAutoNum type="alphaLcParenR"/>
            </a:pPr>
            <a:r>
              <a:rPr lang="es-CO" dirty="0" smtClean="0"/>
              <a:t>La oferta.</a:t>
            </a:r>
          </a:p>
          <a:p>
            <a:pPr marL="914400" lvl="1" indent="-514350">
              <a:buFont typeface="+mj-lt"/>
              <a:buAutoNum type="alphaLcParenR"/>
            </a:pPr>
            <a:r>
              <a:rPr lang="es-CO" dirty="0" smtClean="0"/>
              <a:t>El Equilibrio del mercado.</a:t>
            </a:r>
          </a:p>
          <a:p>
            <a:pPr marL="514350" indent="-514350">
              <a:buFont typeface="+mj-lt"/>
              <a:buAutoNum type="arabicPeriod"/>
            </a:pPr>
            <a:r>
              <a:rPr lang="es-CO" dirty="0" smtClean="0"/>
              <a:t>EL MERCADO</a:t>
            </a:r>
          </a:p>
          <a:p>
            <a:pPr marL="914400" lvl="1" indent="-514350">
              <a:buFont typeface="+mj-lt"/>
              <a:buAutoNum type="alphaLcParenR"/>
            </a:pPr>
            <a:r>
              <a:rPr lang="es-CO" dirty="0" smtClean="0"/>
              <a:t>Modelos de mercados.</a:t>
            </a:r>
          </a:p>
          <a:p>
            <a:pPr marL="914400" lvl="1" indent="-514350">
              <a:buFont typeface="+mj-lt"/>
              <a:buAutoNum type="alphaLcParenR"/>
            </a:pPr>
            <a:r>
              <a:rPr lang="es-CO" dirty="0" smtClean="0"/>
              <a:t>Mercado de competencia perfecta.</a:t>
            </a:r>
          </a:p>
          <a:p>
            <a:pPr marL="914400" lvl="1" indent="-514350">
              <a:buFont typeface="+mj-lt"/>
              <a:buAutoNum type="alphaLcParenR"/>
            </a:pPr>
            <a:r>
              <a:rPr lang="es-CO" dirty="0" smtClean="0"/>
              <a:t>Mercados de competencia imperfecta.  El Monopolio.</a:t>
            </a:r>
          </a:p>
          <a:p>
            <a:pPr marL="914400" lvl="1" indent="-514350">
              <a:buFont typeface="+mj-lt"/>
              <a:buAutoNum type="alphaLcParenR"/>
            </a:pPr>
            <a:r>
              <a:rPr lang="es-CO" dirty="0" smtClean="0"/>
              <a:t>Mercados de competencia imperfecta. El Oligopolio y la competencia monopolística.</a:t>
            </a:r>
          </a:p>
          <a:p>
            <a:pPr marL="914400" lvl="1" indent="-514350">
              <a:buFont typeface="+mj-lt"/>
              <a:buAutoNum type="alphaLcParenR"/>
            </a:pPr>
            <a:r>
              <a:rPr lang="es-CO" dirty="0" smtClean="0"/>
              <a:t>Análisis de mercados reales. Los factores productivos.</a:t>
            </a:r>
          </a:p>
          <a:p>
            <a:pPr marL="914400" lvl="1" indent="-514350">
              <a:buFont typeface="+mj-lt"/>
              <a:buAutoNum type="alphaLcParenR"/>
            </a:pPr>
            <a:endParaRPr lang="es-CO" dirty="0" smtClean="0"/>
          </a:p>
          <a:p>
            <a:pPr marL="914400" lvl="1" indent="-514350">
              <a:buFont typeface="+mj-lt"/>
              <a:buAutoNum type="alphaLcParenR"/>
            </a:pPr>
            <a:endParaRPr lang="es-CO" dirty="0" smtClean="0"/>
          </a:p>
          <a:p>
            <a:pPr marL="914400" lvl="1" indent="-514350">
              <a:buFont typeface="+mj-lt"/>
              <a:buAutoNum type="alphaLcParenR"/>
            </a:pPr>
            <a:endParaRPr lang="es-CO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0" y="-142900"/>
            <a:ext cx="9144000" cy="857232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s-CO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3er. PERIODO LOGROS</a:t>
            </a:r>
            <a:endParaRPr lang="es-CO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0" y="642918"/>
            <a:ext cx="9144000" cy="635798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s-CO" dirty="0" smtClean="0"/>
              <a:t>Conoce las características de los procesos productivos y en que consiste la tercerización de la economía.</a:t>
            </a:r>
          </a:p>
          <a:p>
            <a:pPr marL="514350" indent="-514350">
              <a:buFont typeface="+mj-lt"/>
              <a:buAutoNum type="arabicPeriod"/>
            </a:pPr>
            <a:r>
              <a:rPr lang="es-CO" dirty="0" smtClean="0"/>
              <a:t>Con ayuda de diferentes actividades plasma e identifica la diferencia entre oferta y demanda en un ambiente de mercado y los comportamientos de un consumidor.</a:t>
            </a:r>
          </a:p>
          <a:p>
            <a:pPr marL="514350" indent="-514350">
              <a:buFont typeface="+mj-lt"/>
              <a:buAutoNum type="arabicPeriod"/>
            </a:pPr>
            <a:r>
              <a:rPr lang="es-CO" dirty="0" smtClean="0"/>
              <a:t>Hace diferencias entre modelos de mercado.</a:t>
            </a:r>
          </a:p>
          <a:p>
            <a:pPr marL="514350" indent="-514350">
              <a:buFont typeface="+mj-lt"/>
              <a:buAutoNum type="arabicPeriod"/>
            </a:pPr>
            <a:r>
              <a:rPr lang="es-CO" dirty="0" smtClean="0"/>
              <a:t>Analiza los factores productivos en mercados reales.</a:t>
            </a:r>
          </a:p>
          <a:p>
            <a:pPr marL="914400" lvl="1" indent="-514350">
              <a:buFont typeface="+mj-lt"/>
              <a:buAutoNum type="alphaLcParenR"/>
            </a:pPr>
            <a:endParaRPr lang="es-CO" dirty="0" smtClean="0"/>
          </a:p>
          <a:p>
            <a:pPr marL="914400" lvl="1" indent="-514350">
              <a:buFont typeface="+mj-lt"/>
              <a:buAutoNum type="alphaLcParenR"/>
            </a:pPr>
            <a:endParaRPr lang="es-CO" dirty="0" smtClean="0"/>
          </a:p>
          <a:p>
            <a:pPr marL="914400" lvl="1" indent="-514350">
              <a:buFont typeface="+mj-lt"/>
              <a:buAutoNum type="alphaLcParenR"/>
            </a:pPr>
            <a:endParaRPr lang="es-CO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0" y="-142900"/>
            <a:ext cx="9144000" cy="857232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s-CO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3er. PERIODO ACUERDOS</a:t>
            </a:r>
            <a:endParaRPr lang="es-CO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0" y="642918"/>
            <a:ext cx="9144000" cy="635798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es-CO" dirty="0" smtClean="0"/>
              <a:t>Al </a:t>
            </a:r>
            <a:r>
              <a:rPr lang="es-CO" dirty="0"/>
              <a:t>salón de clase se </a:t>
            </a:r>
            <a:r>
              <a:rPr lang="es-CO" dirty="0" smtClean="0"/>
              <a:t>debe llegar </a:t>
            </a:r>
            <a:r>
              <a:rPr lang="es-CO" dirty="0"/>
              <a:t>a más tardar </a:t>
            </a:r>
            <a:r>
              <a:rPr lang="es-CO" dirty="0" smtClean="0"/>
              <a:t>3 </a:t>
            </a:r>
            <a:r>
              <a:rPr lang="es-CO" dirty="0"/>
              <a:t>minutos después del cambio de </a:t>
            </a:r>
            <a:r>
              <a:rPr lang="es-CO" dirty="0" smtClean="0"/>
              <a:t>clases.</a:t>
            </a:r>
            <a:endParaRPr lang="es-CO" dirty="0"/>
          </a:p>
          <a:p>
            <a:pPr marL="514350" indent="-514350">
              <a:buAutoNum type="arabicPeriod"/>
            </a:pPr>
            <a:r>
              <a:rPr lang="es-CO" dirty="0" smtClean="0"/>
              <a:t>En </a:t>
            </a:r>
            <a:r>
              <a:rPr lang="es-CO" dirty="0"/>
              <a:t>el salón de clases no se ingieren alimentos</a:t>
            </a:r>
            <a:r>
              <a:rPr lang="es-CO" dirty="0" smtClean="0"/>
              <a:t>.</a:t>
            </a:r>
            <a:endParaRPr lang="es-CO" dirty="0"/>
          </a:p>
          <a:p>
            <a:pPr marL="514350" indent="-514350">
              <a:buAutoNum type="arabicPeriod"/>
            </a:pPr>
            <a:r>
              <a:rPr lang="es-CO" dirty="0" smtClean="0"/>
              <a:t>En </a:t>
            </a:r>
            <a:r>
              <a:rPr lang="es-CO" dirty="0"/>
              <a:t>el salón de clase no se escucha música ni se contestan teléfonos </a:t>
            </a:r>
            <a:r>
              <a:rPr lang="es-CO" dirty="0" smtClean="0"/>
              <a:t>celulares.</a:t>
            </a:r>
            <a:endParaRPr lang="es-CO" dirty="0"/>
          </a:p>
          <a:p>
            <a:pPr marL="514350" indent="-514350">
              <a:buAutoNum type="arabicPeriod"/>
            </a:pPr>
            <a:r>
              <a:rPr lang="es-CO" dirty="0" smtClean="0"/>
              <a:t>El </a:t>
            </a:r>
            <a:r>
              <a:rPr lang="es-CO" dirty="0"/>
              <a:t>estudiante que durante la clase se la pase en redes sociales o realizando una actividad diferente a la asignada por computador tendrá al final del periodo un desempeño </a:t>
            </a:r>
            <a:r>
              <a:rPr lang="es-CO" dirty="0" smtClean="0"/>
              <a:t>BAJO.</a:t>
            </a:r>
          </a:p>
          <a:p>
            <a:pPr marL="514350" indent="-514350">
              <a:buAutoNum type="arabicPeriod"/>
            </a:pPr>
            <a:r>
              <a:rPr lang="es-CO" dirty="0" smtClean="0"/>
              <a:t>Para </a:t>
            </a:r>
            <a:r>
              <a:rPr lang="es-CO" dirty="0"/>
              <a:t>la autoevaluación final del periodo se tendrá en cuenta un </a:t>
            </a:r>
            <a:r>
              <a:rPr lang="es-CO" dirty="0" smtClean="0"/>
              <a:t>examen </a:t>
            </a:r>
            <a:r>
              <a:rPr lang="es-CO" dirty="0"/>
              <a:t>que costará </a:t>
            </a:r>
            <a:r>
              <a:rPr lang="es-CO"/>
              <a:t>el </a:t>
            </a:r>
            <a:r>
              <a:rPr lang="es-CO" dirty="0" smtClean="0"/>
              <a:t>6</a:t>
            </a:r>
            <a:r>
              <a:rPr lang="es-CO" smtClean="0"/>
              <a:t>0</a:t>
            </a:r>
            <a:r>
              <a:rPr lang="es-CO" dirty="0"/>
              <a:t>% de la nota </a:t>
            </a:r>
            <a:r>
              <a:rPr lang="es-CO" dirty="0" smtClean="0"/>
              <a:t>final.</a:t>
            </a:r>
          </a:p>
          <a:p>
            <a:pPr marL="514350" indent="-514350">
              <a:buAutoNum type="arabicPeriod"/>
            </a:pPr>
            <a:r>
              <a:rPr lang="es-CO" dirty="0" smtClean="0"/>
              <a:t>El </a:t>
            </a:r>
            <a:r>
              <a:rPr lang="es-CO" dirty="0"/>
              <a:t>estudiante se </a:t>
            </a:r>
            <a:r>
              <a:rPr lang="es-CO" dirty="0" smtClean="0"/>
              <a:t>evaluará </a:t>
            </a:r>
            <a:r>
              <a:rPr lang="es-CO" dirty="0"/>
              <a:t>SUPERIOR cuando haya cumplido y sustentado todos sus trabajos, tareas y participaciones en clase, además de tener un buen desempeño en </a:t>
            </a:r>
            <a:r>
              <a:rPr lang="es-CO" dirty="0" smtClean="0"/>
              <a:t>el examen </a:t>
            </a:r>
            <a:r>
              <a:rPr lang="es-CO" dirty="0"/>
              <a:t>final</a:t>
            </a:r>
            <a:r>
              <a:rPr lang="es-CO" dirty="0" smtClean="0"/>
              <a:t>.</a:t>
            </a:r>
          </a:p>
          <a:p>
            <a:pPr marL="514350" indent="-514350">
              <a:buAutoNum type="arabicPeriod"/>
            </a:pPr>
            <a:r>
              <a:rPr lang="es-CO" dirty="0" smtClean="0"/>
              <a:t>La concentración, disciplina y cortesía en clase serán los distintivos durante la clase en el tercer periodo.</a:t>
            </a:r>
          </a:p>
          <a:p>
            <a:pPr marL="914400" lvl="1" indent="-514350">
              <a:buFont typeface="+mj-lt"/>
              <a:buAutoNum type="alphaLcParenR"/>
            </a:pPr>
            <a:endParaRPr lang="es-CO" dirty="0" smtClean="0"/>
          </a:p>
          <a:p>
            <a:pPr marL="914400" lvl="1" indent="-514350">
              <a:buFont typeface="+mj-lt"/>
              <a:buAutoNum type="alphaLcParenR"/>
            </a:pPr>
            <a:endParaRPr lang="es-CO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A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CONTENIDOS GRADO 10º</a:t>
            </a:r>
            <a:br>
              <a:rPr lang="es-A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s-A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CUARTO PERIODO</a:t>
            </a:r>
            <a:endParaRPr lang="es-AR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s-CO" dirty="0"/>
              <a:t>EL MERCADO</a:t>
            </a:r>
            <a:endParaRPr lang="es-AR" dirty="0"/>
          </a:p>
          <a:p>
            <a:pPr marL="971550" lvl="1" indent="-514350">
              <a:buFont typeface="+mj-lt"/>
              <a:buAutoNum type="alphaLcParenR"/>
            </a:pPr>
            <a:r>
              <a:rPr lang="es-CO" dirty="0"/>
              <a:t>Modelos de mercados.</a:t>
            </a:r>
            <a:endParaRPr lang="es-AR" dirty="0"/>
          </a:p>
          <a:p>
            <a:pPr marL="971550" lvl="1" indent="-514350">
              <a:buFont typeface="+mj-lt"/>
              <a:buAutoNum type="alphaLcParenR"/>
            </a:pPr>
            <a:r>
              <a:rPr lang="es-CO" dirty="0"/>
              <a:t>Mercado de competencia perfecta.</a:t>
            </a:r>
            <a:endParaRPr lang="es-AR" dirty="0"/>
          </a:p>
          <a:p>
            <a:pPr marL="971550" lvl="1" indent="-514350">
              <a:buFont typeface="+mj-lt"/>
              <a:buAutoNum type="alphaLcParenR"/>
            </a:pPr>
            <a:r>
              <a:rPr lang="es-CO" dirty="0"/>
              <a:t>Mercados de competencia imperfecta.  El Monopolio.</a:t>
            </a:r>
            <a:endParaRPr lang="es-AR" dirty="0"/>
          </a:p>
          <a:p>
            <a:pPr marL="971550" lvl="1" indent="-514350">
              <a:buFont typeface="+mj-lt"/>
              <a:buAutoNum type="alphaLcParenR"/>
            </a:pPr>
            <a:r>
              <a:rPr lang="es-CO" dirty="0"/>
              <a:t>Mercados de competencia imperfecta. La competencia monopolística y el oligopolio.</a:t>
            </a:r>
            <a:endParaRPr lang="es-AR" dirty="0"/>
          </a:p>
          <a:p>
            <a:pPr marL="971550" lvl="1" indent="-514350">
              <a:buFont typeface="+mj-lt"/>
              <a:buAutoNum type="alphaLcParenR"/>
            </a:pPr>
            <a:r>
              <a:rPr lang="es-CO" dirty="0"/>
              <a:t>Análisis de mercados reales. Los factores productivos.</a:t>
            </a:r>
            <a:endParaRPr lang="es-AR" dirty="0"/>
          </a:p>
          <a:p>
            <a:pPr marL="514350" lvl="0" indent="-514350">
              <a:buFont typeface="+mj-lt"/>
              <a:buAutoNum type="arabicPeriod"/>
            </a:pPr>
            <a:r>
              <a:rPr lang="es-CO" dirty="0"/>
              <a:t>MAGINITUDES NACIONALES</a:t>
            </a:r>
            <a:endParaRPr lang="es-AR" dirty="0"/>
          </a:p>
          <a:p>
            <a:pPr marL="971550" lvl="1" indent="-514350">
              <a:buFont typeface="+mj-lt"/>
              <a:buAutoNum type="alphaLcParenR"/>
            </a:pPr>
            <a:r>
              <a:rPr lang="es-CO" dirty="0"/>
              <a:t>Macroeconomía</a:t>
            </a:r>
            <a:endParaRPr lang="es-AR" dirty="0"/>
          </a:p>
          <a:p>
            <a:pPr marL="971550" lvl="1" indent="-514350">
              <a:buFont typeface="+mj-lt"/>
              <a:buAutoNum type="alphaLcParenR"/>
            </a:pPr>
            <a:r>
              <a:rPr lang="es-CO" dirty="0"/>
              <a:t>Riqueza nacional e individual</a:t>
            </a:r>
            <a:endParaRPr lang="es-AR" dirty="0"/>
          </a:p>
          <a:p>
            <a:pPr marL="971550" lvl="1" indent="-514350">
              <a:buFont typeface="+mj-lt"/>
              <a:buAutoNum type="alphaLcParenR"/>
            </a:pPr>
            <a:r>
              <a:rPr lang="es-CO" dirty="0"/>
              <a:t>El producto nacional y las principales magnitudes relacionadas</a:t>
            </a:r>
            <a:endParaRPr lang="es-AR" dirty="0"/>
          </a:p>
          <a:p>
            <a:pPr marL="971550" lvl="1" indent="-514350">
              <a:buFont typeface="+mj-lt"/>
              <a:buAutoNum type="alphaLcParenR"/>
            </a:pPr>
            <a:r>
              <a:rPr lang="es-CO" dirty="0"/>
              <a:t>La renta el consumo, el ahorro y la inversión.</a:t>
            </a:r>
            <a:endParaRPr lang="es-AR" dirty="0"/>
          </a:p>
          <a:p>
            <a:pPr marL="971550" lvl="1" indent="-514350">
              <a:buFont typeface="+mj-lt"/>
              <a:buAutoNum type="alphaLcParenR"/>
            </a:pPr>
            <a:r>
              <a:rPr lang="es-CO" dirty="0"/>
              <a:t>La distribución de la renta</a:t>
            </a:r>
            <a:endParaRPr lang="es-AR" dirty="0"/>
          </a:p>
          <a:p>
            <a:pPr>
              <a:buNone/>
            </a:pPr>
            <a:endParaRPr lang="es-A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890</Words>
  <Application>Microsoft Office PowerPoint</Application>
  <PresentationFormat>Presentación en pantalla (4:3)</PresentationFormat>
  <Paragraphs>102</Paragraphs>
  <Slides>10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CONTENIDOS PRIMER PERIODO Negocios internacionales grado 10°</vt:lpstr>
      <vt:lpstr>LOGROS PRIMER PERIODO  Negocios internacionales grado 10</vt:lpstr>
      <vt:lpstr>2o. PERIODO ACUERDOS</vt:lpstr>
      <vt:lpstr>CONTENIDOS GRADO 10 SEGUNDO PERIODO</vt:lpstr>
      <vt:lpstr>LOGROS GRADO 10 SEGUNDO PERIODO</vt:lpstr>
      <vt:lpstr>3er. PERIODO CONTENIDOS</vt:lpstr>
      <vt:lpstr>3er. PERIODO LOGROS</vt:lpstr>
      <vt:lpstr>3er. PERIODO ACUERDOS</vt:lpstr>
      <vt:lpstr>CONTENIDOS GRADO 10º CUARTO PERIODO</vt:lpstr>
      <vt:lpstr>LOGROS GRADO 10º CUARTO PERIODO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CONTENIDOS PRIMER PERIODO</dc:title>
  <dc:creator>Fabian</dc:creator>
  <cp:lastModifiedBy>Fabian</cp:lastModifiedBy>
  <cp:revision>15</cp:revision>
  <dcterms:created xsi:type="dcterms:W3CDTF">2013-01-22T03:37:25Z</dcterms:created>
  <dcterms:modified xsi:type="dcterms:W3CDTF">2014-03-25T04:40:04Z</dcterms:modified>
</cp:coreProperties>
</file>